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729" r:id="rId2"/>
    <p:sldId id="2098" r:id="rId3"/>
    <p:sldId id="1942" r:id="rId4"/>
    <p:sldId id="3908" r:id="rId5"/>
    <p:sldId id="3950" r:id="rId6"/>
    <p:sldId id="3907" r:id="rId7"/>
    <p:sldId id="3909" r:id="rId8"/>
    <p:sldId id="2082" r:id="rId9"/>
    <p:sldId id="2103" r:id="rId10"/>
    <p:sldId id="2085" r:id="rId11"/>
    <p:sldId id="3912" r:id="rId12"/>
    <p:sldId id="258" r:id="rId13"/>
    <p:sldId id="1941" r:id="rId14"/>
    <p:sldId id="420" r:id="rId15"/>
    <p:sldId id="259" r:id="rId16"/>
    <p:sldId id="260" r:id="rId17"/>
    <p:sldId id="2097" r:id="rId18"/>
    <p:sldId id="2105" r:id="rId19"/>
    <p:sldId id="2095" r:id="rId20"/>
    <p:sldId id="3910" r:id="rId21"/>
    <p:sldId id="3952" r:id="rId22"/>
    <p:sldId id="3876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5342" autoAdjust="0"/>
  </p:normalViewPr>
  <p:slideViewPr>
    <p:cSldViewPr snapToGrid="0">
      <p:cViewPr varScale="1">
        <p:scale>
          <a:sx n="100" d="100"/>
          <a:sy n="100" d="100"/>
        </p:scale>
        <p:origin x="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1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08819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E3172282-73FC-4DDD-B26E-41C314BA7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B3D01-C979-47FC-8ECC-CC7E8F781F12}"/>
              </a:ext>
            </a:extLst>
          </p:cNvPr>
          <p:cNvSpPr txBox="1"/>
          <p:nvPr/>
        </p:nvSpPr>
        <p:spPr>
          <a:xfrm>
            <a:off x="276226" y="121639"/>
            <a:ext cx="480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C++ Primer (03)</a:t>
            </a:r>
          </a:p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P.2-3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, pgs. 7-16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Memory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1101" y="1759341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   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   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* z = 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*)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[10];</a:t>
            </a: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   z[6] = 100;</a:t>
            </a:r>
          </a:p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1" y="1447801"/>
          <a:ext cx="3810001" cy="5122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474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High</a:t>
                      </a:r>
                    </a:p>
                    <a:p>
                      <a:pPr algn="ctr"/>
                      <a:r>
                        <a:rPr lang="en-US" sz="800" b="1" dirty="0"/>
                        <a:t>Address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Environment</a:t>
                      </a:r>
                      <a:r>
                        <a:rPr lang="en-US" sz="1000" b="1" baseline="0" dirty="0"/>
                        <a:t> variables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Stack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Managed automatically by compiler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Dynamic Data</a:t>
                      </a:r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(Heap)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malloc</a:t>
                      </a:r>
                      <a:r>
                        <a:rPr lang="en-US" sz="1000" b="1" dirty="0"/>
                        <a:t>/free</a:t>
                      </a:r>
                    </a:p>
                    <a:p>
                      <a:r>
                        <a:rPr lang="en-US" sz="1000" b="1" dirty="0"/>
                        <a:t>new/delete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Static Data</a:t>
                      </a:r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(global variables)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Un-initialized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Initialized Data</a:t>
                      </a:r>
                      <a:endParaRPr lang="en-US" sz="1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(global variables, literals)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Initialized to zero by O.S.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Low</a:t>
                      </a:r>
                    </a:p>
                    <a:p>
                      <a:pPr algn="ctr"/>
                      <a:r>
                        <a:rPr lang="en-US" sz="800" b="1" dirty="0"/>
                        <a:t>Address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Program</a:t>
                      </a:r>
                      <a:r>
                        <a:rPr lang="en-US" sz="1600" b="1" baseline="0" dirty="0"/>
                        <a:t> Code</a:t>
                      </a:r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Read from program file by O.S.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7649028" y="2512875"/>
            <a:ext cx="228600" cy="3437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7649028" y="3247443"/>
            <a:ext cx="228600" cy="3437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085975" y="2789235"/>
            <a:ext cx="4924425" cy="1857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533775" y="2208076"/>
            <a:ext cx="3400425" cy="84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428875" y="2208074"/>
            <a:ext cx="4657725" cy="1408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038725" y="3899489"/>
            <a:ext cx="1971675" cy="2135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2428875" y="2360474"/>
            <a:ext cx="4657725" cy="15140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65536" y="1759341"/>
            <a:ext cx="6244864" cy="4030133"/>
            <a:chOff x="-148864" y="1837267"/>
            <a:chExt cx="6244864" cy="4030133"/>
          </a:xfrm>
        </p:grpSpPr>
        <p:cxnSp>
          <p:nvCxnSpPr>
            <p:cNvPr id="21" name="Straight Arrow Connector 20"/>
            <p:cNvCxnSpPr>
              <a:cxnSpLocks/>
              <a:stCxn id="25" idx="2"/>
            </p:cNvCxnSpPr>
            <p:nvPr/>
          </p:nvCxnSpPr>
          <p:spPr>
            <a:xfrm>
              <a:off x="2402068" y="4821376"/>
              <a:ext cx="3693932" cy="104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-148864" y="1837267"/>
              <a:ext cx="5101864" cy="29841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0AAA5C-4C69-438C-9A45-5ED75191C782}"/>
              </a:ext>
            </a:extLst>
          </p:cNvPr>
          <p:cNvGrpSpPr/>
          <p:nvPr/>
        </p:nvGrpSpPr>
        <p:grpSpPr>
          <a:xfrm>
            <a:off x="6871561" y="2159204"/>
            <a:ext cx="977868" cy="1654192"/>
            <a:chOff x="736240" y="4293724"/>
            <a:chExt cx="977868" cy="16541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46F2CE-464A-4E44-B48C-5B0463163D88}"/>
                </a:ext>
              </a:extLst>
            </p:cNvPr>
            <p:cNvGrpSpPr/>
            <p:nvPr/>
          </p:nvGrpSpPr>
          <p:grpSpPr>
            <a:xfrm>
              <a:off x="736240" y="4293724"/>
              <a:ext cx="977868" cy="1654192"/>
              <a:chOff x="5880132" y="331350"/>
              <a:chExt cx="977868" cy="16541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8B024E-A806-4369-BA48-6917F9E9887D}"/>
                  </a:ext>
                </a:extLst>
              </p:cNvPr>
              <p:cNvSpPr/>
              <p:nvPr/>
            </p:nvSpPr>
            <p:spPr>
              <a:xfrm>
                <a:off x="5880132" y="331350"/>
                <a:ext cx="2920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sz="1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AAF14E-082E-4163-8149-B90F4A8E07D3}"/>
                  </a:ext>
                </a:extLst>
              </p:cNvPr>
              <p:cNvSpPr/>
              <p:nvPr/>
            </p:nvSpPr>
            <p:spPr>
              <a:xfrm>
                <a:off x="6019800" y="1789120"/>
                <a:ext cx="838200" cy="19642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10 </a:t>
                </a:r>
                <a:r>
                  <a:rPr lang="en-US" sz="1000" b="1" dirty="0" err="1">
                    <a:solidFill>
                      <a:schemeClr val="tx1"/>
                    </a:solidFill>
                  </a:rPr>
                  <a:t>ints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C141F89-4321-4673-99CE-95C699C1E322}"/>
                  </a:ext>
                </a:extLst>
              </p:cNvPr>
              <p:cNvSpPr/>
              <p:nvPr/>
            </p:nvSpPr>
            <p:spPr>
              <a:xfrm>
                <a:off x="6096000" y="397892"/>
                <a:ext cx="292068" cy="20146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43F2CA-9292-4F54-92B7-F2F736ABD2B4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H="1">
              <a:off x="875908" y="4464745"/>
              <a:ext cx="222234" cy="13849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6B227D-0E6B-4D29-A964-CD5940751E90}"/>
              </a:ext>
            </a:extLst>
          </p:cNvPr>
          <p:cNvSpPr/>
          <p:nvPr/>
        </p:nvSpPr>
        <p:spPr>
          <a:xfrm>
            <a:off x="1181101" y="2512875"/>
            <a:ext cx="904045" cy="535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435A5E-3374-4827-A1FB-FF810681860A}"/>
              </a:ext>
            </a:extLst>
          </p:cNvPr>
          <p:cNvSpPr/>
          <p:nvPr/>
        </p:nvSpPr>
        <p:spPr>
          <a:xfrm>
            <a:off x="2329279" y="2755071"/>
            <a:ext cx="2901089" cy="535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9C71205-847D-4BCF-ABE2-E4B1384FEE59}"/>
              </a:ext>
            </a:extLst>
          </p:cNvPr>
          <p:cNvSpPr/>
          <p:nvPr/>
        </p:nvSpPr>
        <p:spPr>
          <a:xfrm>
            <a:off x="1524416" y="3323572"/>
            <a:ext cx="904045" cy="535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6F70CE2-9E17-4AC5-8291-8B120F9AB960}"/>
              </a:ext>
            </a:extLst>
          </p:cNvPr>
          <p:cNvSpPr/>
          <p:nvPr/>
        </p:nvSpPr>
        <p:spPr>
          <a:xfrm>
            <a:off x="1569374" y="3584662"/>
            <a:ext cx="904045" cy="535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4AFA867-AD67-4B74-9F4D-B4F7AAFB6D93}"/>
              </a:ext>
            </a:extLst>
          </p:cNvPr>
          <p:cNvSpPr/>
          <p:nvPr/>
        </p:nvSpPr>
        <p:spPr>
          <a:xfrm>
            <a:off x="2700463" y="3591205"/>
            <a:ext cx="2507531" cy="535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help of your neighbor...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295401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apple = 1;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char*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apple =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cout &lt;&lt; apple &lt;&lt; endl;         // (a)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cout &lt;&lt; apple &lt;&lt; endl;      // (b)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cout &lt;&lt; :: apple &lt;&lt; endl;   // (c)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apple = 2;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cout &lt;&lt; apple &lt;&lt; endl;         // (d)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cout &lt;&lt; apple &lt;&lt; endl;         // (e)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 descr="Common Interview Questions And Answers - Camden Kelly">
            <a:extLst>
              <a:ext uri="{FF2B5EF4-FFF2-40B4-BE49-F238E27FC236}">
                <a16:creationId xmlns:a16="http://schemas.microsoft.com/office/drawing/2014/main" id="{89D27E32-A1B7-F0DA-C450-61625239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21" y="2792627"/>
            <a:ext cx="3150973" cy="31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2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P.2 Preprocessor Directives and Macros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P.2 Preprocessor Directives and Macros</a:t>
            </a:r>
          </a:p>
          <a:p>
            <a:pPr marL="0" lvl="1">
              <a:spcBef>
                <a:spcPts val="1200"/>
              </a:spcBef>
            </a:pPr>
            <a:r>
              <a:rPr lang="en-US" dirty="0"/>
              <a:t>Removing Comments</a:t>
            </a:r>
          </a:p>
          <a:p>
            <a:pPr marL="0" lvl="1"/>
            <a:r>
              <a:rPr lang="en-US" dirty="0"/>
              <a:t>Macros</a:t>
            </a:r>
          </a:p>
          <a:p>
            <a:pPr marL="0" lvl="1"/>
            <a:r>
              <a:rPr lang="en-US" dirty="0"/>
              <a:t>Conditional Compilation</a:t>
            </a:r>
          </a:p>
          <a:p>
            <a:pPr marL="0" lvl="1"/>
            <a:r>
              <a:rPr lang="en-US" dirty="0"/>
              <a:t>More on the #include Directive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8A8CA-B5A5-4521-A4BB-5CCD9B061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22" y="2209801"/>
            <a:ext cx="3825428" cy="21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7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1508760" y="169342"/>
            <a:ext cx="81534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dirty="0"/>
              <a:t>C/C++ Preprocessor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3774"/>
              </p:ext>
            </p:extLst>
          </p:nvPr>
        </p:nvGraphicFramePr>
        <p:xfrm>
          <a:off x="544287" y="1524000"/>
          <a:ext cx="972094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#define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Substitutes a preprocessor</a:t>
                      </a:r>
                      <a:r>
                        <a:rPr lang="en-US" baseline="0" dirty="0"/>
                        <a:t> macro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#include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 a particular header from</a:t>
                      </a:r>
                      <a:r>
                        <a:rPr lang="en-US" baseline="0" dirty="0"/>
                        <a:t> another 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undef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Undefines</a:t>
                      </a:r>
                      <a:r>
                        <a:rPr lang="en-US" dirty="0"/>
                        <a:t> a preprocessor macro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ifdef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this macro is 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Tests if a compile time condition is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alternative for #if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elif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#else and #if in one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</a:t>
                      </a:r>
                      <a:r>
                        <a:rPr lang="en-US" b="1" dirty="0" err="1">
                          <a:latin typeface="Consolas" panose="020B0609020204030204" pitchFamily="49" charset="0"/>
                        </a:rPr>
                        <a:t>endif</a:t>
                      </a:r>
                      <a:endParaRPr 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Ends preprocessor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Prints error message on </a:t>
                      </a:r>
                      <a:r>
                        <a:rPr lang="en-US" dirty="0" err="1"/>
                        <a:t>stderr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#pragma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Issues special commands to the compiler, using a standardized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#warning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Compiler emits a diagnostic containing the remaining tokens in the directive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3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</a:rPr>
                        <a:t>#line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__FILE__ and __LINE__ macros of the line following the directive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1390"/>
                  </a:ext>
                </a:extLst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5640707" y="3726655"/>
            <a:ext cx="2491740" cy="914400"/>
          </a:xfrm>
          <a:prstGeom prst="wedgeRoundRectCallout">
            <a:avLst>
              <a:gd name="adj1" fmla="val -83875"/>
              <a:gd name="adj2" fmla="val -1756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#include &lt;</a:t>
            </a:r>
            <a:r>
              <a:rPr lang="en-US" b="1" dirty="0" err="1">
                <a:solidFill>
                  <a:schemeClr val="tx1"/>
                </a:solidFill>
              </a:rPr>
              <a:t>iostream</a:t>
            </a:r>
            <a:r>
              <a:rPr lang="en-US" b="1" dirty="0">
                <a:solidFill>
                  <a:schemeClr val="tx1"/>
                </a:solidFill>
              </a:rPr>
              <a:t>&gt;</a:t>
            </a:r>
          </a:p>
          <a:p>
            <a:r>
              <a:rPr lang="en-US" b="1" dirty="0">
                <a:solidFill>
                  <a:schemeClr val="tx1"/>
                </a:solidFill>
              </a:rPr>
              <a:t>#include "</a:t>
            </a:r>
            <a:r>
              <a:rPr lang="en-US" b="1" dirty="0" err="1">
                <a:solidFill>
                  <a:schemeClr val="tx1"/>
                </a:solidFill>
              </a:rPr>
              <a:t>snap.h</a:t>
            </a:r>
            <a:r>
              <a:rPr lang="en-US" b="1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886577" y="2514600"/>
            <a:ext cx="3733800" cy="914400"/>
          </a:xfrm>
          <a:prstGeom prst="wedgeRoundRectCallout">
            <a:avLst>
              <a:gd name="adj1" fmla="val -84061"/>
              <a:gd name="adj2" fmla="val -889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#define MAX_STUDENTS 1000</a:t>
            </a:r>
          </a:p>
          <a:p>
            <a:r>
              <a:rPr lang="en-US" b="1" dirty="0">
                <a:solidFill>
                  <a:schemeClr val="tx1"/>
                </a:solidFill>
              </a:rPr>
              <a:t>#define MAX(</a:t>
            </a:r>
            <a:r>
              <a:rPr lang="en-US" b="1" dirty="0" err="1">
                <a:solidFill>
                  <a:schemeClr val="tx1"/>
                </a:solidFill>
              </a:rPr>
              <a:t>x,y</a:t>
            </a:r>
            <a:r>
              <a:rPr lang="en-US" b="1" dirty="0">
                <a:solidFill>
                  <a:schemeClr val="tx1"/>
                </a:solidFill>
              </a:rPr>
              <a:t>) (x &lt; y ? x : y)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85211" y="5161781"/>
            <a:ext cx="2491740" cy="1564640"/>
          </a:xfrm>
          <a:prstGeom prst="wedgeRoundRectCallout">
            <a:avLst>
              <a:gd name="adj1" fmla="val -76813"/>
              <a:gd name="adj2" fmla="val -1474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#if 0</a:t>
            </a:r>
          </a:p>
          <a:p>
            <a:r>
              <a:rPr lang="en-US" b="1" dirty="0">
                <a:solidFill>
                  <a:schemeClr val="tx1"/>
                </a:solidFill>
              </a:rPr>
              <a:t>   // don’t compile</a:t>
            </a:r>
          </a:p>
          <a:p>
            <a:r>
              <a:rPr lang="en-US" b="1" dirty="0">
                <a:solidFill>
                  <a:schemeClr val="tx1"/>
                </a:solidFill>
              </a:rPr>
              <a:t>#else</a:t>
            </a:r>
          </a:p>
          <a:p>
            <a:r>
              <a:rPr lang="en-US" b="1" dirty="0">
                <a:solidFill>
                  <a:schemeClr val="tx1"/>
                </a:solidFill>
              </a:rPr>
              <a:t>  // compile</a:t>
            </a:r>
          </a:p>
          <a:p>
            <a:r>
              <a:rPr lang="en-US" b="1" dirty="0">
                <a:solidFill>
                  <a:schemeClr val="tx1"/>
                </a:solidFill>
              </a:rPr>
              <a:t>#</a:t>
            </a:r>
            <a:r>
              <a:rPr lang="en-US" b="1" dirty="0" err="1">
                <a:solidFill>
                  <a:schemeClr val="tx1"/>
                </a:solidFill>
              </a:rPr>
              <a:t>endif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Six preprocessor directives are available to control blocks of conditional compilation.</a:t>
            </a:r>
          </a:p>
          <a:p>
            <a:pPr lvl="1"/>
            <a:r>
              <a:rPr lang="en-US" dirty="0"/>
              <a:t>Begin directives are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#if</a:t>
            </a:r>
            <a:r>
              <a:rPr lang="en-US" dirty="0"/>
              <a:t>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ifdef</a:t>
            </a:r>
            <a:r>
              <a:rPr lang="en-US" dirty="0"/>
              <a:t>, and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#ifndef.</a:t>
            </a:r>
          </a:p>
          <a:p>
            <a:pPr lvl="1"/>
            <a:r>
              <a:rPr lang="en-US" dirty="0"/>
              <a:t>Alternative blocks use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#else</a:t>
            </a:r>
            <a:r>
              <a:rPr lang="en-US" dirty="0"/>
              <a:t>, and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lvl="1"/>
            <a:r>
              <a:rPr lang="en-US" dirty="0"/>
              <a:t>End of block marked by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dirty="0"/>
              <a:t>.</a:t>
            </a:r>
          </a:p>
          <a:p>
            <a:r>
              <a:rPr lang="en-US" dirty="0"/>
              <a:t>If the condition is true (non-zero), then all lines between the matching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#else </a:t>
            </a:r>
            <a:r>
              <a:rPr lang="en-US" dirty="0"/>
              <a:t>(or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dirty="0"/>
              <a:t>) and the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directive are ignored and not passed to the compiler.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constant-expressions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Compilation time inclusion/exclusion (not run-time).</a:t>
            </a:r>
          </a:p>
          <a:p>
            <a:pPr lvl="1"/>
            <a:r>
              <a:rPr lang="en-US" dirty="0"/>
              <a:t>Ensure defined/default values.</a:t>
            </a:r>
          </a:p>
          <a:p>
            <a:pPr lvl="1"/>
            <a:r>
              <a:rPr lang="en-US" dirty="0"/>
              <a:t>Unlike /* */, these directives can be nested.</a:t>
            </a:r>
          </a:p>
          <a:p>
            <a:pPr lvl="1"/>
            <a:r>
              <a:rPr lang="en-US" dirty="0"/>
              <a:t>Useful for keeping old code around for future reference.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2133600"/>
            <a:ext cx="48006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#if true              #if true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        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        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        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true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                    #else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                    #if false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         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.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#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43401" y="886630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P.3 C++ Control Statements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P.3 C++ Control Statements</a:t>
            </a:r>
          </a:p>
          <a:p>
            <a:pPr marL="0" lvl="1">
              <a:spcBef>
                <a:spcPts val="1200"/>
              </a:spcBef>
            </a:pPr>
            <a:r>
              <a:rPr lang="en-US" dirty="0"/>
              <a:t>Sequence and Compound Statements</a:t>
            </a:r>
          </a:p>
          <a:p>
            <a:pPr marL="0" lvl="1">
              <a:spcBef>
                <a:spcPts val="600"/>
              </a:spcBef>
            </a:pPr>
            <a:r>
              <a:rPr lang="en-US" dirty="0"/>
              <a:t>Selection and Repetition Control</a:t>
            </a:r>
          </a:p>
          <a:p>
            <a:pPr marL="0" lvl="1">
              <a:spcBef>
                <a:spcPts val="600"/>
              </a:spcBef>
            </a:pPr>
            <a:r>
              <a:rPr lang="en-US" dirty="0"/>
              <a:t>Nested if Statements</a:t>
            </a:r>
          </a:p>
          <a:p>
            <a:pPr marL="0" lvl="1">
              <a:spcBef>
                <a:spcPts val="600"/>
              </a:spcBef>
            </a:pPr>
            <a:r>
              <a:rPr lang="en-US" dirty="0"/>
              <a:t>The switch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1"/>
            <a:ext cx="3825240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Statements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2091" y="2895580"/>
            <a:ext cx="3429057" cy="2590820"/>
            <a:chOff x="217690" y="2895580"/>
            <a:chExt cx="3429057" cy="2590820"/>
          </a:xfrm>
        </p:grpSpPr>
        <p:cxnSp>
          <p:nvCxnSpPr>
            <p:cNvPr id="13" name="Straight Arrow Connector 12"/>
            <p:cNvCxnSpPr>
              <a:endCxn id="10" idx="0"/>
            </p:cNvCxnSpPr>
            <p:nvPr/>
          </p:nvCxnSpPr>
          <p:spPr>
            <a:xfrm flipH="1">
              <a:off x="1475047" y="2895580"/>
              <a:ext cx="2171700" cy="99062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17690" y="5086290"/>
              <a:ext cx="340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if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8165" y="5086290"/>
              <a:ext cx="923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if-else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70347" y="5086290"/>
              <a:ext cx="9813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switch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2707" y="4286310"/>
              <a:ext cx="1915160" cy="819090"/>
              <a:chOff x="619760" y="5124510"/>
              <a:chExt cx="1915160" cy="81909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619760" y="5124510"/>
                <a:ext cx="951071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583849" y="5124510"/>
                <a:ext cx="951071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572578" y="5124510"/>
                <a:ext cx="0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98747" y="3886200"/>
              <a:ext cx="1752600" cy="40011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mic Sans MS" panose="030F0702030302020204" pitchFamily="66" charset="0"/>
                </a:rPr>
                <a:t>Selection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03529" y="3047980"/>
            <a:ext cx="2342024" cy="2438420"/>
            <a:chOff x="3289129" y="3047980"/>
            <a:chExt cx="2342024" cy="243842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408747" y="3047980"/>
              <a:ext cx="0" cy="83822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289129" y="5086290"/>
              <a:ext cx="5261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for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52961" y="5086290"/>
              <a:ext cx="8242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while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32298" y="508629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do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482282" y="4267200"/>
              <a:ext cx="1915160" cy="819090"/>
              <a:chOff x="619760" y="5124510"/>
              <a:chExt cx="1915160" cy="81909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H="1">
                <a:off x="619760" y="5124510"/>
                <a:ext cx="951071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1583849" y="5124510"/>
                <a:ext cx="951071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572578" y="5124510"/>
                <a:ext cx="0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3570547" y="3886200"/>
              <a:ext cx="1752600" cy="40011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mic Sans MS" panose="030F0702030302020204" pitchFamily="66" charset="0"/>
                </a:rPr>
                <a:t>Iteration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85148" y="2895580"/>
            <a:ext cx="3897053" cy="2590820"/>
            <a:chOff x="5170747" y="2895580"/>
            <a:chExt cx="3897053" cy="25908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170747" y="2895580"/>
              <a:ext cx="2133600" cy="99062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054199" y="5086290"/>
              <a:ext cx="8691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break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83926" y="5086290"/>
              <a:ext cx="12538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continue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42547" y="5086290"/>
              <a:ext cx="9252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  <a:cs typeface="Courier New" panose="02070309020205020404" pitchFamily="49" charset="0"/>
                </a:rPr>
                <a:t>return</a:t>
              </a:r>
              <a:endParaRPr lang="en-US" sz="2000" dirty="0">
                <a:latin typeface="+mj-lt"/>
                <a:cs typeface="Courier New" panose="02070309020205020404" pitchFamily="49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549108" y="4286310"/>
              <a:ext cx="1915160" cy="819090"/>
              <a:chOff x="619760" y="5124510"/>
              <a:chExt cx="1915160" cy="81909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619760" y="5124510"/>
                <a:ext cx="951071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583849" y="5124510"/>
                <a:ext cx="951071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572578" y="5124510"/>
                <a:ext cx="0" cy="81909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618547" y="3886200"/>
              <a:ext cx="1752600" cy="40011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mic Sans MS" panose="030F0702030302020204" pitchFamily="66" charset="0"/>
                </a:rPr>
                <a:t>Jump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56347" y="2057400"/>
            <a:ext cx="2133600" cy="1066800"/>
            <a:chOff x="3341947" y="2057400"/>
            <a:chExt cx="2133600" cy="1066800"/>
          </a:xfrm>
        </p:grpSpPr>
        <p:sp>
          <p:nvSpPr>
            <p:cNvPr id="8" name="Oval 7"/>
            <p:cNvSpPr/>
            <p:nvPr/>
          </p:nvSpPr>
          <p:spPr>
            <a:xfrm>
              <a:off x="3341947" y="2057400"/>
              <a:ext cx="2133600" cy="1066800"/>
            </a:xfrm>
            <a:prstGeom prst="ellipse">
              <a:avLst/>
            </a:prstGeom>
            <a:solidFill>
              <a:srgbClr val="FFFF00"/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9278" y="2236857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mic Sans MS" panose="030F0702030302020204" pitchFamily="66" charset="0"/>
                </a:rPr>
                <a:t>Control</a:t>
              </a:r>
            </a:p>
            <a:p>
              <a:pPr algn="ctr"/>
              <a:r>
                <a:rPr lang="en-US" sz="2000" b="1" dirty="0">
                  <a:latin typeface="Comic Sans MS" panose="030F0702030302020204" pitchFamily="66" charset="0"/>
                </a:rPr>
                <a:t>Statement</a:t>
              </a: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43104"/>
              </p:ext>
            </p:extLst>
          </p:nvPr>
        </p:nvGraphicFramePr>
        <p:xfrm>
          <a:off x="1023257" y="3489960"/>
          <a:ext cx="9597119" cy="3215640"/>
        </p:xfrm>
        <a:graphic>
          <a:graphicData uri="http://schemas.openxmlformats.org/drawingml/2006/table">
            <a:tbl>
              <a:tblPr/>
              <a:tblGrid>
                <a:gridCol w="493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4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switch 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if-else equivalent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4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switch (x)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case 1: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case 2: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case 3: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cout &lt;&lt; "1, 2, or 3";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break;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default: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cout &lt;&lt; "Not 1, 2, or 3";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 ((x == 1) ||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(x == 2) ||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(x == 3))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cout &lt;&lt; "1, 2, or 3";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cout &lt;&lt; "Not 1, 2, or 3";</a:t>
                      </a:r>
                    </a:p>
                    <a:p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9CFC89-BEDC-4397-B96D-880D363E8DAE}"/>
              </a:ext>
            </a:extLst>
          </p:cNvPr>
          <p:cNvSpPr txBox="1">
            <a:spLocks/>
          </p:cNvSpPr>
          <p:nvPr/>
        </p:nvSpPr>
        <p:spPr>
          <a:xfrm>
            <a:off x="544286" y="1277644"/>
            <a:ext cx="9000592" cy="2090396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</a:t>
            </a:r>
            <a:r>
              <a:rPr lang="en-US" sz="2000" b="1" dirty="0"/>
              <a:t>switch</a:t>
            </a:r>
            <a:r>
              <a:rPr lang="en-US" sz="2000" dirty="0"/>
              <a:t> statement allows a variable to be tested for equality against a list of values or case.</a:t>
            </a:r>
          </a:p>
          <a:p>
            <a:pPr lvl="1"/>
            <a:r>
              <a:rPr lang="en-US" sz="1800" dirty="0"/>
              <a:t>The switch/case expressions must have an integral or enumerated type.</a:t>
            </a:r>
          </a:p>
          <a:p>
            <a:pPr lvl="1"/>
            <a:r>
              <a:rPr lang="en-US" sz="1800" dirty="0"/>
              <a:t>Statements following a case will execute until a break statement (or end of switch.)</a:t>
            </a:r>
          </a:p>
          <a:p>
            <a:pPr lvl="1"/>
            <a:r>
              <a:rPr lang="en-US" sz="1800" dirty="0"/>
              <a:t>An optional default case usually appears at the end of the switch.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8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Expressions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CE7786-11BE-460A-B620-DA2DDBD84333}"/>
              </a:ext>
            </a:extLst>
          </p:cNvPr>
          <p:cNvSpPr txBox="1">
            <a:spLocks noChangeArrowheads="1"/>
          </p:cNvSpPr>
          <p:nvPr/>
        </p:nvSpPr>
        <p:spPr>
          <a:xfrm>
            <a:off x="555171" y="1277644"/>
            <a:ext cx="8989707" cy="1402719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Conditional expression (C++ multiplexor operation)</a:t>
            </a:r>
          </a:p>
          <a:p>
            <a:pPr lvl="1"/>
            <a:r>
              <a:rPr lang="en-US" dirty="0"/>
              <a:t>Format:</a:t>
            </a:r>
          </a:p>
          <a:p>
            <a:pPr marL="366713" lvl="1" indent="0">
              <a:spcBef>
                <a:spcPts val="1200"/>
              </a:spcBef>
              <a:buNone/>
            </a:pPr>
            <a:r>
              <a:rPr lang="en-US" b="1" dirty="0">
                <a:latin typeface="Consolas" panose="020B0609020204030204" pitchFamily="49" charset="0"/>
              </a:rPr>
              <a:t>	&lt;</a:t>
            </a:r>
            <a:r>
              <a:rPr lang="en-US" b="1" dirty="0" err="1">
                <a:latin typeface="Consolas" panose="020B0609020204030204" pitchFamily="49" charset="0"/>
              </a:rPr>
              <a:t>boolean</a:t>
            </a:r>
            <a:r>
              <a:rPr lang="en-US" b="1" dirty="0">
                <a:latin typeface="Consolas" panose="020B0609020204030204" pitchFamily="49" charset="0"/>
              </a:rPr>
              <a:t>&gt; ? &lt;true expression&gt; : &lt;false expression&gt;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5378487-410B-4D83-87CB-F0736F30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8" y="5082375"/>
            <a:ext cx="96080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a-DK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dogs = 0; dogs &lt; 3; ++dogs)</a:t>
            </a:r>
          </a:p>
          <a:p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 cout </a:t>
            </a:r>
            <a:r>
              <a:rPr lang="da-DK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endl </a:t>
            </a:r>
            <a:r>
              <a:rPr lang="da-DK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A31515"/>
                </a:solidFill>
                <a:latin typeface="Consolas" panose="020B0609020204030204" pitchFamily="49" charset="0"/>
              </a:rPr>
              <a:t>"I have "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dogs </a:t>
            </a:r>
            <a:r>
              <a:rPr lang="da-DK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A31515"/>
                </a:solidFill>
                <a:latin typeface="Consolas" panose="020B0609020204030204" pitchFamily="49" charset="0"/>
              </a:rPr>
              <a:t>" dog"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((dogs == 1) ? </a:t>
            </a:r>
            <a:r>
              <a:rPr lang="da-DK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da-DK" dirty="0">
                <a:solidFill>
                  <a:srgbClr val="A31515"/>
                </a:solidFill>
                <a:latin typeface="Consolas" panose="020B0609020204030204" pitchFamily="49" charset="0"/>
              </a:rPr>
              <a:t>"s"</a:t>
            </a:r>
            <a:r>
              <a:rPr lang="da-D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DD67A9E-EA8E-4D29-9128-4EB439F6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97" y="4052230"/>
            <a:ext cx="10065205" cy="39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kern="0" dirty="0"/>
              <a:t>	This expression returns the value of y if x != 0, otherwise it returns the value of z.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8F9ECAB4-77AF-4B6A-AA20-F9407A940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67" y="3073235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x ? y : z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3CDE9D-ADD6-413F-B221-7001AF9D567B}"/>
              </a:ext>
            </a:extLst>
          </p:cNvPr>
          <p:cNvGrpSpPr/>
          <p:nvPr/>
        </p:nvGrpSpPr>
        <p:grpSpPr>
          <a:xfrm>
            <a:off x="4830230" y="2591100"/>
            <a:ext cx="3184003" cy="1293813"/>
            <a:chOff x="4830230" y="2591100"/>
            <a:chExt cx="3184003" cy="1293813"/>
          </a:xfrm>
        </p:grpSpPr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88EC94C2-ED77-4D4B-96B1-841076F98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1195" y="2591100"/>
              <a:ext cx="1443038" cy="1293813"/>
              <a:chOff x="4245" y="2330"/>
              <a:chExt cx="909" cy="815"/>
            </a:xfrm>
          </p:grpSpPr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E2F1BD83-F5A8-4670-A88E-E6AC6D420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5" y="2617"/>
                <a:ext cx="739" cy="26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602B3AB6-7781-410D-A25E-43AB30B73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507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3330789F-A8D4-46FC-B202-F9717F079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" y="2764"/>
                <a:ext cx="17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8B93013F-2E2A-4B9F-8DB0-0ECD77D01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3" y="2671"/>
                <a:ext cx="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0" name="Text Box 13">
                <a:extLst>
                  <a:ext uri="{FF2B5EF4-FFF2-40B4-BE49-F238E27FC236}">
                    <a16:creationId xmlns:a16="http://schemas.microsoft.com/office/drawing/2014/main" id="{9E3CACBE-B876-4990-AFAE-66EB143B8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330"/>
                <a:ext cx="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74106027-48B5-492D-B83B-F595AC95A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7" y="2330"/>
                <a:ext cx="6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z</a:t>
                </a:r>
              </a:p>
            </p:txBody>
          </p:sp>
          <p:sp>
            <p:nvSpPr>
              <p:cNvPr id="22" name="Text Box 16">
                <a:extLst>
                  <a:ext uri="{FF2B5EF4-FFF2-40B4-BE49-F238E27FC236}">
                    <a16:creationId xmlns:a16="http://schemas.microsoft.com/office/drawing/2014/main" id="{4FB47165-BDE6-4440-9AD5-14A9F3638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" y="2628"/>
                <a:ext cx="63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DECD0297-C242-4456-A2E2-F276CFD08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991"/>
                <a:ext cx="4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x ? y : z</a:t>
                </a:r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517F9F2E-E697-4BBC-BB8A-D173ED093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8" y="2507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609B0790-3CD4-402D-A71A-850762EA6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9" y="2869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56EB2089-3BC1-42C5-B6B1-9BDC96898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9" y="2628"/>
                <a:ext cx="63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15" name="Right Arrow 22">
              <a:extLst>
                <a:ext uri="{FF2B5EF4-FFF2-40B4-BE49-F238E27FC236}">
                  <a16:creationId xmlns:a16="http://schemas.microsoft.com/office/drawing/2014/main" id="{51E2DCD6-993C-4CAF-8E54-5A13292037C2}"/>
                </a:ext>
              </a:extLst>
            </p:cNvPr>
            <p:cNvSpPr/>
            <p:nvPr/>
          </p:nvSpPr>
          <p:spPr bwMode="auto">
            <a:xfrm>
              <a:off x="4830230" y="3064175"/>
              <a:ext cx="1177384" cy="44375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</p:grpSp>
      <p:sp>
        <p:nvSpPr>
          <p:cNvPr id="28" name="Rectangle 3">
            <a:extLst>
              <a:ext uri="{FF2B5EF4-FFF2-40B4-BE49-F238E27FC236}">
                <a16:creationId xmlns:a16="http://schemas.microsoft.com/office/drawing/2014/main" id="{300AAEC6-7D49-4A30-83A4-DEC9F464934D}"/>
              </a:ext>
            </a:extLst>
          </p:cNvPr>
          <p:cNvSpPr txBox="1">
            <a:spLocks noChangeArrowheads="1"/>
          </p:cNvSpPr>
          <p:nvPr/>
        </p:nvSpPr>
        <p:spPr>
          <a:xfrm>
            <a:off x="555170" y="4608673"/>
            <a:ext cx="8989707" cy="425975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Examples</a:t>
            </a:r>
            <a:endParaRPr lang="en-US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57589937-C073-4081-9EDD-684ADE42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8" y="6180781"/>
            <a:ext cx="9249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B91AF"/>
                </a:solidFill>
                <a:latin typeface="Consolas" panose="020B0609020204030204" pitchFamily="49" charset="0"/>
              </a:rPr>
              <a:t>ostream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&amp; out = (</a:t>
            </a:r>
            <a:r>
              <a:rPr 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&gt; 2) ? *(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2B91AF"/>
                </a:solidFill>
                <a:latin typeface="Consolas" panose="020B0609020204030204" pitchFamily="49" charset="0"/>
              </a:rPr>
              <a:t>ofstream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[2])) : cout;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212DF-7C29-482D-A213-C0997EC9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670" y="5774396"/>
            <a:ext cx="1926430" cy="8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28" grpId="0" build="p" autoUpdateAnimBg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 Arguments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685801"/>
            <a:ext cx="4634570" cy="347145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2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Wrong?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8793" y="1457526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htest.cpp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2309" y="3340755"/>
            <a:ext cx="604152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Running g++ htest.cpp results in the following error:</a:t>
            </a:r>
          </a:p>
          <a:p>
            <a:pPr marL="231775" lvl="1">
              <a:spcBef>
                <a:spcPts val="120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file included from B.h:1, from htest.cpp:2:</a:t>
            </a:r>
          </a:p>
          <a:p>
            <a:pPr marL="231775" lvl="1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A.h:2: error: redefinition of 'class A'</a:t>
            </a:r>
          </a:p>
          <a:p>
            <a:pPr marL="231775" lvl="1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A.h:2: error: previous definition of 'class A'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The class A is being defined twice, once when it is included in htest.cpp and once when it is included into </a:t>
            </a:r>
            <a:r>
              <a:rPr lang="en-US" sz="2000" dirty="0" err="1"/>
              <a:t>B.h</a:t>
            </a:r>
            <a:r>
              <a:rPr lang="en-US" sz="2000" dirty="0"/>
              <a:t> which is included in htest.cpp.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8793" y="1895739"/>
            <a:ext cx="2057400" cy="206210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3BCFB6-C3D1-435B-89AA-649CCC63E754}"/>
              </a:ext>
            </a:extLst>
          </p:cNvPr>
          <p:cNvSpPr txBox="1"/>
          <p:nvPr/>
        </p:nvSpPr>
        <p:spPr>
          <a:xfrm>
            <a:off x="7168793" y="1886944"/>
            <a:ext cx="2057400" cy="280076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A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D84F85-F802-4359-9C51-0B3DB4A16F60}"/>
              </a:ext>
            </a:extLst>
          </p:cNvPr>
          <p:cNvSpPr txBox="1"/>
          <p:nvPr/>
        </p:nvSpPr>
        <p:spPr>
          <a:xfrm>
            <a:off x="7168793" y="1886944"/>
            <a:ext cx="2057400" cy="452431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A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A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int 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B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A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B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75506" y="1457527"/>
            <a:ext cx="2057400" cy="1761651"/>
            <a:chOff x="667819" y="4133788"/>
            <a:chExt cx="2057400" cy="1761651"/>
          </a:xfrm>
        </p:grpSpPr>
        <p:sp>
          <p:nvSpPr>
            <p:cNvPr id="14" name="TextBox 13"/>
            <p:cNvSpPr txBox="1"/>
            <p:nvPr/>
          </p:nvSpPr>
          <p:spPr>
            <a:xfrm>
              <a:off x="667819" y="4572000"/>
              <a:ext cx="2057400" cy="1323439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A.h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B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A </a:t>
              </a: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819" y="4133788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B.h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82218" y="1457527"/>
            <a:ext cx="2057400" cy="1515429"/>
            <a:chOff x="667818" y="4133788"/>
            <a:chExt cx="2057400" cy="1515429"/>
          </a:xfrm>
        </p:grpSpPr>
        <p:sp>
          <p:nvSpPr>
            <p:cNvPr id="10" name="TextBox 9"/>
            <p:cNvSpPr txBox="1"/>
            <p:nvPr/>
          </p:nvSpPr>
          <p:spPr>
            <a:xfrm>
              <a:off x="667818" y="4571999"/>
              <a:ext cx="2057400" cy="107721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A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int x;</a:t>
              </a:r>
            </a:p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819" y="4133788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A.h</a:t>
              </a:r>
              <a:endParaRPr lang="en-US" sz="20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A41703-C3FB-4F26-87D9-8FC11A423BAC}"/>
              </a:ext>
            </a:extLst>
          </p:cNvPr>
          <p:cNvGrpSpPr/>
          <p:nvPr/>
        </p:nvGrpSpPr>
        <p:grpSpPr>
          <a:xfrm>
            <a:off x="8197493" y="2100943"/>
            <a:ext cx="2666450" cy="953809"/>
            <a:chOff x="8197493" y="2100943"/>
            <a:chExt cx="2666450" cy="9538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0291F9-2305-4F9C-8733-515DCC3AFAE7}"/>
                </a:ext>
              </a:extLst>
            </p:cNvPr>
            <p:cNvSpPr txBox="1"/>
            <p:nvPr/>
          </p:nvSpPr>
          <p:spPr>
            <a:xfrm>
              <a:off x="9546771" y="2423461"/>
              <a:ext cx="131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Redefinition of class A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24CAFC5-64E1-4CEA-A473-B3CAFE105FB6}"/>
                </a:ext>
              </a:extLst>
            </p:cNvPr>
            <p:cNvCxnSpPr>
              <a:stCxn id="3" idx="1"/>
            </p:cNvCxnSpPr>
            <p:nvPr/>
          </p:nvCxnSpPr>
          <p:spPr>
            <a:xfrm flipH="1" flipV="1">
              <a:off x="8197493" y="2100943"/>
              <a:ext cx="1349278" cy="58412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D8F09F4-C23A-4478-B8B4-67494D66AF1A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8197493" y="2685071"/>
              <a:ext cx="1349278" cy="36968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3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6 -0.00162 L 0.511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6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2 -0.00162 L 0.25651 0.152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2" y="77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86400" y="1422951"/>
            <a:ext cx="5105400" cy="1299208"/>
            <a:chOff x="3810000" y="3567598"/>
            <a:chExt cx="5105400" cy="1299208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3810000" y="3567598"/>
              <a:ext cx="5105400" cy="1299208"/>
            </a:xfrm>
            <a:prstGeom prst="wedgeRoundRectCallout">
              <a:avLst>
                <a:gd name="adj1" fmla="val -73442"/>
                <a:gd name="adj2" fmla="val 51345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48189" y="3691821"/>
              <a:ext cx="54864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48986" y="4072821"/>
              <a:ext cx="54864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91172" y="3714722"/>
              <a:ext cx="3263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err="1">
                  <a:latin typeface="+mj-lt"/>
                  <a:cs typeface="Courier New" panose="02070309020205020404" pitchFamily="49" charset="0"/>
                  <a:sym typeface="Symbol"/>
                </a:rPr>
                <a:t>argc</a:t>
              </a:r>
              <a:r>
                <a:rPr lang="en-US" sz="1000" b="1" dirty="0">
                  <a:latin typeface="+mj-lt"/>
                  <a:cs typeface="Courier New" panose="02070309020205020404" pitchFamily="49" charset="0"/>
                  <a:sym typeface="Symbol"/>
                </a:rPr>
                <a:t>:</a:t>
              </a:r>
              <a:endParaRPr lang="en-US" sz="10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91172" y="4095971"/>
              <a:ext cx="32634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err="1">
                  <a:latin typeface="+mj-lt"/>
                  <a:cs typeface="Courier New" panose="02070309020205020404" pitchFamily="49" charset="0"/>
                  <a:sym typeface="Symbol"/>
                </a:rPr>
                <a:t>argv</a:t>
              </a:r>
              <a:r>
                <a:rPr lang="en-US" sz="1000" b="1" dirty="0">
                  <a:latin typeface="+mj-lt"/>
                  <a:cs typeface="Courier New" panose="02070309020205020404" pitchFamily="49" charset="0"/>
                  <a:sym typeface="Symbol"/>
                </a:rPr>
                <a:t>:</a:t>
              </a:r>
              <a:endParaRPr lang="en-US" sz="1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22" y="4056700"/>
            <a:ext cx="61341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Argc</a:t>
            </a:r>
            <a:r>
              <a:rPr lang="en-US" dirty="0"/>
              <a:t> and </a:t>
            </a:r>
            <a:r>
              <a:rPr lang="en-US" dirty="0" err="1"/>
              <a:t>argv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1298448"/>
            <a:ext cx="8275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nsolas" panose="020B0609020204030204" pitchFamily="49" charset="0"/>
              </a:rPr>
              <a:t>&lt;iostream&gt;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nsolas" panose="020B0609020204030204" pitchFamily="49" charset="0"/>
              </a:rPr>
              <a:t>&lt;fstream&gt;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nsolas" panose="020B0609020204030204" pitchFamily="49" charset="0"/>
              </a:rPr>
              <a:t>&lt;string&gt;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std;</a:t>
            </a:r>
          </a:p>
          <a:p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&lt; 2)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3;</a:t>
            </a:r>
          </a:p>
          <a:p>
            <a:r>
              <a:rPr lang="en-US" sz="1600" b="1" dirty="0">
                <a:solidFill>
                  <a:srgbClr val="2B91AF"/>
                </a:solidFill>
                <a:latin typeface="Consolas" panose="020B0609020204030204" pitchFamily="49" charset="0"/>
              </a:rPr>
              <a:t>   ifstream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in(</a:t>
            </a:r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[1]);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!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in)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r>
              <a:rPr lang="en-US" sz="1600" b="1" dirty="0">
                <a:solidFill>
                  <a:srgbClr val="2B91AF"/>
                </a:solidFill>
                <a:latin typeface="Consolas" panose="020B0609020204030204" pitchFamily="49" charset="0"/>
              </a:rPr>
              <a:t>   ostream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&amp; out = (</a:t>
            </a:r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&gt; 2) ? *(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2B91AF"/>
                </a:solidFill>
                <a:latin typeface="Consolas" panose="020B0609020204030204" pitchFamily="49" charset="0"/>
              </a:rPr>
              <a:t>ofstream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[2])) : cout;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!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out)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2;</a:t>
            </a:r>
          </a:p>
          <a:p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2B91AF"/>
                </a:solidFill>
                <a:latin typeface="Consolas" panose="020B0609020204030204" pitchFamily="49" charset="0"/>
              </a:rPr>
              <a:t>   string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line;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   while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(in 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&gt;&gt;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line)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out 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line </a:t>
            </a:r>
            <a:r>
              <a:rPr lang="en-US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&lt;&lt;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endl;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(&amp;out != &amp;cout)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(&amp;out);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in.close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73508" y="1588904"/>
            <a:ext cx="1231833" cy="913656"/>
            <a:chOff x="5908576" y="1980951"/>
            <a:chExt cx="1162291" cy="913656"/>
          </a:xfrm>
        </p:grpSpPr>
        <p:grpSp>
          <p:nvGrpSpPr>
            <p:cNvPr id="13" name="Group 12"/>
            <p:cNvGrpSpPr/>
            <p:nvPr/>
          </p:nvGrpSpPr>
          <p:grpSpPr>
            <a:xfrm>
              <a:off x="6553200" y="1980951"/>
              <a:ext cx="517667" cy="913656"/>
              <a:chOff x="6477000" y="4495800"/>
              <a:chExt cx="517667" cy="91365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477000" y="4495800"/>
                <a:ext cx="517667" cy="228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77000" y="4724152"/>
                <a:ext cx="517667" cy="228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77000" y="4952504"/>
                <a:ext cx="517667" cy="228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77000" y="5180856"/>
                <a:ext cx="517667" cy="228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>
              <a:endCxn id="15" idx="1"/>
            </p:cNvCxnSpPr>
            <p:nvPr/>
          </p:nvCxnSpPr>
          <p:spPr>
            <a:xfrm flipV="1">
              <a:off x="5908576" y="2095251"/>
              <a:ext cx="644624" cy="343622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7061853" y="2298175"/>
            <a:ext cx="12663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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77557" y="1588904"/>
            <a:ext cx="3984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+mj-lt"/>
                <a:cs typeface="Courier New" panose="02070309020205020404" pitchFamily="49" charset="0"/>
                <a:sym typeface="Symbol"/>
              </a:rPr>
              <a:t>3</a:t>
            </a:r>
            <a:endParaRPr lang="en-US" sz="10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22234" y="4909082"/>
            <a:ext cx="1247289" cy="38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131452" y="1700761"/>
            <a:ext cx="788928" cy="0"/>
          </a:xfrm>
          <a:prstGeom prst="straightConnector1">
            <a:avLst/>
          </a:prstGeom>
          <a:ln w="4445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24860" y="1548278"/>
          <a:ext cx="2499360" cy="27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  <a:sym typeface="Symbol"/>
                        </a:rPr>
                        <a:t>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7131452" y="1927517"/>
            <a:ext cx="784448" cy="152483"/>
          </a:xfrm>
          <a:prstGeom prst="straightConnector1">
            <a:avLst/>
          </a:prstGeom>
          <a:ln w="4445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920380" y="1927516"/>
          <a:ext cx="1457960" cy="27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  <a:sym typeface="Symbol"/>
                        </a:rPr>
                        <a:t>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7131452" y="2156774"/>
            <a:ext cx="789770" cy="315246"/>
          </a:xfrm>
          <a:prstGeom prst="straightConnector1">
            <a:avLst/>
          </a:prstGeom>
          <a:ln w="4445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7925702" y="2319537"/>
          <a:ext cx="1666240" cy="27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  <a:sym typeface="Symbol"/>
                        </a:rPr>
                        <a:t>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31739688-82D8-4EA6-89AB-8BCBE608A0AD}"/>
              </a:ext>
            </a:extLst>
          </p:cNvPr>
          <p:cNvSpPr txBox="1"/>
          <p:nvPr/>
        </p:nvSpPr>
        <p:spPr>
          <a:xfrm>
            <a:off x="4876799" y="5889636"/>
            <a:ext cx="4997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&gt;&gt;program.exe in.txt out.txt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CCF49-5663-4F3F-8AD9-7CFDEE9132C9}"/>
              </a:ext>
            </a:extLst>
          </p:cNvPr>
          <p:cNvSpPr txBox="1"/>
          <p:nvPr/>
        </p:nvSpPr>
        <p:spPr>
          <a:xfrm>
            <a:off x="5251116" y="6196662"/>
            <a:ext cx="959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argv[0]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DDE39-ABAF-410F-A9FA-4859AF91D700}"/>
              </a:ext>
            </a:extLst>
          </p:cNvPr>
          <p:cNvSpPr txBox="1"/>
          <p:nvPr/>
        </p:nvSpPr>
        <p:spPr>
          <a:xfrm>
            <a:off x="6708865" y="6196662"/>
            <a:ext cx="959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argv[1]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5DCF0E-BF3D-407D-A6DB-0992E00420DC}"/>
              </a:ext>
            </a:extLst>
          </p:cNvPr>
          <p:cNvSpPr txBox="1"/>
          <p:nvPr/>
        </p:nvSpPr>
        <p:spPr>
          <a:xfrm>
            <a:off x="7667901" y="6196662"/>
            <a:ext cx="959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argv[2]</a:t>
            </a:r>
          </a:p>
        </p:txBody>
      </p:sp>
      <p:sp>
        <p:nvSpPr>
          <p:cNvPr id="38" name="Rounded Rectangular Callout 6">
            <a:extLst>
              <a:ext uri="{FF2B5EF4-FFF2-40B4-BE49-F238E27FC236}">
                <a16:creationId xmlns:a16="http://schemas.microsoft.com/office/drawing/2014/main" id="{8577F478-9642-4C76-A3D9-D06D09603846}"/>
              </a:ext>
            </a:extLst>
          </p:cNvPr>
          <p:cNvSpPr/>
          <p:nvPr/>
        </p:nvSpPr>
        <p:spPr>
          <a:xfrm>
            <a:off x="4596809" y="2869283"/>
            <a:ext cx="2940699" cy="532800"/>
          </a:xfrm>
          <a:prstGeom prst="wedgeRoundRectCallout">
            <a:avLst>
              <a:gd name="adj1" fmla="val -90215"/>
              <a:gd name="adj2" fmla="val 58499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</a:t>
            </a:r>
            <a:r>
              <a:rPr lang="en-US" b="1" dirty="0" err="1">
                <a:solidFill>
                  <a:schemeClr val="tx1"/>
                </a:solidFill>
              </a:rPr>
              <a:t>argv</a:t>
            </a:r>
            <a:r>
              <a:rPr lang="en-US" b="1" dirty="0">
                <a:solidFill>
                  <a:schemeClr val="tx1"/>
                </a:solidFill>
              </a:rPr>
              <a:t>[1] for input.</a:t>
            </a:r>
          </a:p>
        </p:txBody>
      </p:sp>
      <p:sp>
        <p:nvSpPr>
          <p:cNvPr id="35" name="Rounded Rectangular Callout 6">
            <a:extLst>
              <a:ext uri="{FF2B5EF4-FFF2-40B4-BE49-F238E27FC236}">
                <a16:creationId xmlns:a16="http://schemas.microsoft.com/office/drawing/2014/main" id="{AAAB256A-A970-4E4B-BF13-51DB44FBBD22}"/>
              </a:ext>
            </a:extLst>
          </p:cNvPr>
          <p:cNvSpPr/>
          <p:nvPr/>
        </p:nvSpPr>
        <p:spPr>
          <a:xfrm>
            <a:off x="6375992" y="2863119"/>
            <a:ext cx="4188198" cy="702988"/>
          </a:xfrm>
          <a:prstGeom prst="wedgeRoundRectCallout">
            <a:avLst>
              <a:gd name="adj1" fmla="val -42466"/>
              <a:gd name="adj2" fmla="val 80828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</a:t>
            </a:r>
            <a:r>
              <a:rPr lang="en-US" b="1" dirty="0" err="1">
                <a:solidFill>
                  <a:schemeClr val="tx1"/>
                </a:solidFill>
              </a:rPr>
              <a:t>argv</a:t>
            </a:r>
            <a:r>
              <a:rPr lang="en-US" b="1" dirty="0">
                <a:solidFill>
                  <a:schemeClr val="tx1"/>
                </a:solidFill>
              </a:rPr>
              <a:t>[2] for output if </a:t>
            </a:r>
            <a:r>
              <a:rPr lang="en-US" b="1" dirty="0" err="1">
                <a:solidFill>
                  <a:schemeClr val="tx1"/>
                </a:solidFill>
              </a:rPr>
              <a:t>argc</a:t>
            </a:r>
            <a:r>
              <a:rPr lang="en-US" b="1" dirty="0">
                <a:solidFill>
                  <a:schemeClr val="tx1"/>
                </a:solidFill>
              </a:rPr>
              <a:t> &gt; 2,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else use cout for output.</a:t>
            </a:r>
          </a:p>
        </p:txBody>
      </p:sp>
    </p:spTree>
    <p:extLst>
      <p:ext uri="{BB962C8B-B14F-4D97-AF65-F5344CB8AC3E}">
        <p14:creationId xmlns:p14="http://schemas.microsoft.com/office/powerpoint/2010/main" val="2841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31" grpId="0"/>
      <p:bldP spid="20" grpId="0"/>
      <p:bldP spid="21" grpId="0"/>
      <p:bldP spid="22" grpId="0"/>
      <p:bldP spid="38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19E510-1D9E-1BB7-016E-94EAF3E56BE2}"/>
              </a:ext>
            </a:extLst>
          </p:cNvPr>
          <p:cNvGrpSpPr/>
          <p:nvPr/>
        </p:nvGrpSpPr>
        <p:grpSpPr>
          <a:xfrm>
            <a:off x="751293" y="1334030"/>
            <a:ext cx="8468233" cy="4632237"/>
            <a:chOff x="1755813" y="1334030"/>
            <a:chExt cx="8468233" cy="46322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442CC74-738B-B330-8383-25DCB3CDC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813" y="1876424"/>
              <a:ext cx="8468233" cy="408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EC71D9-8B54-E0B1-E9A9-9D99DA144177}"/>
                </a:ext>
              </a:extLst>
            </p:cNvPr>
            <p:cNvSpPr txBox="1"/>
            <p:nvPr/>
          </p:nvSpPr>
          <p:spPr>
            <a:xfrm>
              <a:off x="1755813" y="1334030"/>
              <a:ext cx="3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CLion</a:t>
              </a:r>
              <a:endParaRPr lang="en-US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D8712F-4BE6-C409-CE21-2C6C316019CB}"/>
              </a:ext>
            </a:extLst>
          </p:cNvPr>
          <p:cNvGrpSpPr/>
          <p:nvPr/>
        </p:nvGrpSpPr>
        <p:grpSpPr>
          <a:xfrm>
            <a:off x="751293" y="1334030"/>
            <a:ext cx="10086377" cy="5091484"/>
            <a:chOff x="694060" y="1334030"/>
            <a:chExt cx="10086377" cy="509148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706E4C7-7AD0-A176-355E-5D90A086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60" y="1703362"/>
              <a:ext cx="10086377" cy="472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81E3FC-6E28-9E8C-FF4F-CACDC0D47FEC}"/>
                </a:ext>
              </a:extLst>
            </p:cNvPr>
            <p:cNvSpPr txBox="1"/>
            <p:nvPr/>
          </p:nvSpPr>
          <p:spPr>
            <a:xfrm>
              <a:off x="694060" y="1334030"/>
              <a:ext cx="3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XCode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EA67C-8555-3D7F-A3AF-05600594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Argc</a:t>
            </a:r>
            <a:r>
              <a:rPr lang="en-US" dirty="0"/>
              <a:t> and </a:t>
            </a:r>
            <a:r>
              <a:rPr lang="en-US" dirty="0" err="1"/>
              <a:t>argv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8F88C9-90B6-7E22-866C-12DE18DE7EF6}"/>
              </a:ext>
            </a:extLst>
          </p:cNvPr>
          <p:cNvGrpSpPr/>
          <p:nvPr/>
        </p:nvGrpSpPr>
        <p:grpSpPr>
          <a:xfrm>
            <a:off x="751293" y="1334030"/>
            <a:ext cx="7119963" cy="5211913"/>
            <a:chOff x="751293" y="1334030"/>
            <a:chExt cx="7119963" cy="52119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5008C6-6396-C1B4-C5B3-AF9F05DD3520}"/>
                </a:ext>
              </a:extLst>
            </p:cNvPr>
            <p:cNvGrpSpPr/>
            <p:nvPr/>
          </p:nvGrpSpPr>
          <p:grpSpPr>
            <a:xfrm>
              <a:off x="751293" y="1334030"/>
              <a:ext cx="7119963" cy="5211913"/>
              <a:chOff x="640080" y="1476745"/>
              <a:chExt cx="7119963" cy="521191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1CBA3DC-3BB6-7A76-F9FE-8B5E74B53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080" y="1830229"/>
                <a:ext cx="7119963" cy="485842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5D5FA7-ED28-0495-76FF-B8CCD8CFA94B}"/>
                  </a:ext>
                </a:extLst>
              </p:cNvPr>
              <p:cNvSpPr txBox="1"/>
              <p:nvPr/>
            </p:nvSpPr>
            <p:spPr>
              <a:xfrm>
                <a:off x="640080" y="1476745"/>
                <a:ext cx="3459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Visual Studio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A16767-11EE-8E70-E44C-B6893AAB7D97}"/>
                </a:ext>
              </a:extLst>
            </p:cNvPr>
            <p:cNvSpPr/>
            <p:nvPr/>
          </p:nvSpPr>
          <p:spPr>
            <a:xfrm>
              <a:off x="2481239" y="2971800"/>
              <a:ext cx="3892378" cy="3446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13BE08-2FD9-EC2F-07C4-2A3A44727E77}"/>
              </a:ext>
            </a:extLst>
          </p:cNvPr>
          <p:cNvGrpSpPr/>
          <p:nvPr/>
        </p:nvGrpSpPr>
        <p:grpSpPr>
          <a:xfrm>
            <a:off x="751293" y="1334030"/>
            <a:ext cx="7949010" cy="4427480"/>
            <a:chOff x="751293" y="1334030"/>
            <a:chExt cx="7949010" cy="44274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95ABF2F-1083-6EB2-741D-8C62E5106656}"/>
                </a:ext>
              </a:extLst>
            </p:cNvPr>
            <p:cNvGrpSpPr/>
            <p:nvPr/>
          </p:nvGrpSpPr>
          <p:grpSpPr>
            <a:xfrm>
              <a:off x="751293" y="1334030"/>
              <a:ext cx="7949010" cy="4427480"/>
              <a:chOff x="2671366" y="2337663"/>
              <a:chExt cx="7949010" cy="442748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D297B0-EDE2-3C86-F412-F15B1498474E}"/>
                  </a:ext>
                </a:extLst>
              </p:cNvPr>
              <p:cNvSpPr txBox="1"/>
              <p:nvPr/>
            </p:nvSpPr>
            <p:spPr>
              <a:xfrm>
                <a:off x="2671366" y="2337663"/>
                <a:ext cx="3459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Command Prompt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F9E926E-BA52-AC15-B3B6-EDA653CD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3676" y="2675300"/>
                <a:ext cx="7886700" cy="4089843"/>
              </a:xfrm>
              <a:prstGeom prst="rect">
                <a:avLst/>
              </a:prstGeom>
            </p:spPr>
          </p:pic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388DE97-B915-4E96-5DF6-1CCE40687A52}"/>
                </a:ext>
              </a:extLst>
            </p:cNvPr>
            <p:cNvSpPr/>
            <p:nvPr/>
          </p:nvSpPr>
          <p:spPr>
            <a:xfrm>
              <a:off x="2236573" y="2335427"/>
              <a:ext cx="3892378" cy="40777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3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#03</a:t>
            </a:r>
            <a:r>
              <a:rPr lang="en-US" dirty="0"/>
              <a:t>: C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310" y="4010906"/>
            <a:ext cx="9978066" cy="2738234"/>
          </a:xfrm>
        </p:spPr>
        <p:txBody>
          <a:bodyPr/>
          <a:lstStyle/>
          <a:p>
            <a:r>
              <a:rPr lang="en-US" dirty="0"/>
              <a:t>Use header guards on all .h and .</a:t>
            </a:r>
            <a:r>
              <a:rPr lang="en-US" dirty="0" err="1"/>
              <a:t>hpp</a:t>
            </a:r>
            <a:r>
              <a:rPr lang="en-US" dirty="0"/>
              <a:t> files!</a:t>
            </a:r>
          </a:p>
          <a:p>
            <a:pPr lvl="1"/>
            <a:r>
              <a:rPr lang="en-US" sz="1800" dirty="0"/>
              <a:t>While 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  <a:r>
              <a:rPr lang="en-US" sz="1800" dirty="0"/>
              <a:t>" is supported across most compilers, it is </a:t>
            </a:r>
            <a:r>
              <a:rPr lang="en-US" sz="1800" b="1" u="sng" dirty="0"/>
              <a:t>not</a:t>
            </a:r>
            <a:r>
              <a:rPr lang="en-US" sz="1800" dirty="0"/>
              <a:t> part of the C++ standard.</a:t>
            </a:r>
          </a:p>
          <a:p>
            <a:pPr lvl="1"/>
            <a:r>
              <a:rPr lang="en-US" sz="1800" dirty="0"/>
              <a:t>Header guards are conditional compilation directives that take the following form:</a:t>
            </a:r>
            <a:endParaRPr lang="en-US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#ifndef FILE_NAME_H_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#define FILE_NAME_H_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#endif  // FILE_NAME_H_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8A9C7-DE5B-41B5-A59F-E1D6412D9564}"/>
              </a:ext>
            </a:extLst>
          </p:cNvPr>
          <p:cNvGrpSpPr/>
          <p:nvPr/>
        </p:nvGrpSpPr>
        <p:grpSpPr>
          <a:xfrm>
            <a:off x="1578151" y="1326903"/>
            <a:ext cx="7643975" cy="2500315"/>
            <a:chOff x="667818" y="1729671"/>
            <a:chExt cx="7643975" cy="25003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D93FFC-7AE7-402A-8CFD-6E8023C167B8}"/>
                </a:ext>
              </a:extLst>
            </p:cNvPr>
            <p:cNvGrpSpPr/>
            <p:nvPr/>
          </p:nvGrpSpPr>
          <p:grpSpPr>
            <a:xfrm>
              <a:off x="667818" y="1729671"/>
              <a:ext cx="2057400" cy="2254093"/>
              <a:chOff x="667818" y="4133788"/>
              <a:chExt cx="2057400" cy="225409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EF388C-7818-43F4-BE31-46856A5161E7}"/>
                  </a:ext>
                </a:extLst>
              </p:cNvPr>
              <p:cNvSpPr txBox="1"/>
              <p:nvPr/>
            </p:nvSpPr>
            <p:spPr>
              <a:xfrm>
                <a:off x="667818" y="4571999"/>
                <a:ext cx="2057400" cy="1815882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#ifndef A_H_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#define A_H_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class A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int x;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};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#endif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68A1F9F-635D-4495-B8BB-DADBECCF8072}"/>
                  </a:ext>
                </a:extLst>
              </p:cNvPr>
              <p:cNvSpPr/>
              <p:nvPr/>
            </p:nvSpPr>
            <p:spPr>
              <a:xfrm>
                <a:off x="667819" y="4133788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A.h</a:t>
                </a:r>
                <a:endParaRPr lang="en-US" sz="20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2217A9-8E32-42C6-8EE0-1EC1DDAF1EC6}"/>
                </a:ext>
              </a:extLst>
            </p:cNvPr>
            <p:cNvGrpSpPr/>
            <p:nvPr/>
          </p:nvGrpSpPr>
          <p:grpSpPr>
            <a:xfrm>
              <a:off x="3461106" y="1729671"/>
              <a:ext cx="2057400" cy="2500315"/>
              <a:chOff x="667819" y="4133788"/>
              <a:chExt cx="2057400" cy="25003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DAEFEB-B987-4549-8EE8-EEAAB30F2A6A}"/>
                  </a:ext>
                </a:extLst>
              </p:cNvPr>
              <p:cNvSpPr txBox="1"/>
              <p:nvPr/>
            </p:nvSpPr>
            <p:spPr>
              <a:xfrm>
                <a:off x="667819" y="4572000"/>
                <a:ext cx="2057400" cy="206210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#ifndef B_H_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#define B_H_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"</a:t>
                </a:r>
                <a:r>
                  <a:rPr lang="en-US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A.h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class B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A </a:t>
                </a:r>
                <a:r>
                  <a:rPr lang="en-US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};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#endif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237C13-D08B-489E-9D12-A3DC4C70F25B}"/>
                  </a:ext>
                </a:extLst>
              </p:cNvPr>
              <p:cNvSpPr/>
              <p:nvPr/>
            </p:nvSpPr>
            <p:spPr>
              <a:xfrm>
                <a:off x="667819" y="4133788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B.h</a:t>
                </a:r>
                <a:endParaRPr lang="en-US" sz="200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5CCF80-53F8-4333-9E16-271D2FAF82B9}"/>
                </a:ext>
              </a:extLst>
            </p:cNvPr>
            <p:cNvGrpSpPr/>
            <p:nvPr/>
          </p:nvGrpSpPr>
          <p:grpSpPr>
            <a:xfrm>
              <a:off x="6254393" y="1729671"/>
              <a:ext cx="2057400" cy="2500315"/>
              <a:chOff x="667819" y="4133788"/>
              <a:chExt cx="2057400" cy="250031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725375-DB51-48E3-93D0-25F261FC6FB8}"/>
                  </a:ext>
                </a:extLst>
              </p:cNvPr>
              <p:cNvSpPr txBox="1"/>
              <p:nvPr/>
            </p:nvSpPr>
            <p:spPr>
              <a:xfrm>
                <a:off x="667819" y="4572000"/>
                <a:ext cx="2057400" cy="206210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"</a:t>
                </a:r>
                <a:r>
                  <a:rPr lang="en-US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A.h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"</a:t>
                </a:r>
                <a:r>
                  <a:rPr lang="en-US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B.h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</a:p>
              <a:p>
                <a:endPara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main()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A a;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B </a:t>
                </a:r>
                <a:r>
                  <a:rPr lang="en-US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E913A38-7D15-411A-8D15-5E303F3C130C}"/>
                  </a:ext>
                </a:extLst>
              </p:cNvPr>
              <p:cNvSpPr/>
              <p:nvPr/>
            </p:nvSpPr>
            <p:spPr>
              <a:xfrm>
                <a:off x="667819" y="4133788"/>
                <a:ext cx="15696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htest.cpp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080" y="1277644"/>
            <a:ext cx="9980296" cy="5410200"/>
          </a:xfrm>
        </p:spPr>
        <p:txBody>
          <a:bodyPr/>
          <a:lstStyle/>
          <a:p>
            <a:r>
              <a:rPr lang="en-US" dirty="0"/>
              <a:t>A translation unit is the basic unit of compilation in C++.</a:t>
            </a:r>
          </a:p>
          <a:p>
            <a:pPr lvl="1"/>
            <a:r>
              <a:rPr lang="en-US" dirty="0"/>
              <a:t>It consists of the contents of a single source file, plus the contents of any header files directly or indirectly included by it, minus those lines that were ignored using conditional preprocessing statements.</a:t>
            </a:r>
          </a:p>
          <a:p>
            <a:pPr lvl="1"/>
            <a:r>
              <a:rPr lang="en-US" dirty="0"/>
              <a:t>A single translation unit can be compiled into an object file, library, or executable program.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C++ Primer (02)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7174" y="3429000"/>
            <a:ext cx="28956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*p;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int x = 5;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 = &amp;x;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y = *p;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79" y="5050971"/>
            <a:ext cx="6642463" cy="16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>
                <a:solidFill>
                  <a:prstClr val="black"/>
                </a:solidFill>
                <a:latin typeface="Arial"/>
              </a:rPr>
              <a:t>Scope</a:t>
            </a:r>
            <a:r>
              <a:rPr lang="en-US" sz="2200" dirty="0">
                <a:solidFill>
                  <a:prstClr val="black"/>
                </a:solidFill>
                <a:latin typeface="Arial"/>
              </a:rPr>
              <a:t> is the region or section of code where a variable can be accessed.</a:t>
            </a:r>
          </a:p>
          <a:p>
            <a:r>
              <a:rPr lang="en-US" sz="2200" b="1" u="sng" dirty="0">
                <a:solidFill>
                  <a:prstClr val="black"/>
                </a:solidFill>
                <a:latin typeface="Arial"/>
              </a:rPr>
              <a:t>Lifetime</a:t>
            </a:r>
            <a:r>
              <a:rPr lang="en-US" sz="2200" dirty="0">
                <a:solidFill>
                  <a:prstClr val="black"/>
                </a:solidFill>
                <a:latin typeface="Arial"/>
              </a:rPr>
              <a:t> is the time duration where an object/variable is in a valid state.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61758" y="3693369"/>
            <a:ext cx="3505200" cy="1143000"/>
          </a:xfrm>
          <a:prstGeom prst="wedgeRoundRectCallout">
            <a:avLst>
              <a:gd name="adj1" fmla="val 89418"/>
              <a:gd name="adj2" fmla="val 48607"/>
              <a:gd name="adj3" fmla="val 16667"/>
            </a:avLst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The variable x does not exist beyond its scope.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</a:rPr>
              <a:t>y exhibits </a:t>
            </a:r>
            <a:r>
              <a:rPr lang="en-US" b="1" u="sng" dirty="0">
                <a:solidFill>
                  <a:prstClr val="white"/>
                </a:solidFill>
                <a:latin typeface="Arial"/>
              </a:rPr>
              <a:t>Undefined Behavior</a:t>
            </a:r>
          </a:p>
        </p:txBody>
      </p:sp>
    </p:spTree>
    <p:extLst>
      <p:ext uri="{BB962C8B-B14F-4D97-AF65-F5344CB8AC3E}">
        <p14:creationId xmlns:p14="http://schemas.microsoft.com/office/powerpoint/2010/main" val="33711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256C039-C58D-449D-A998-DE288F84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C++ Tool Chain</a:t>
            </a:r>
          </a:p>
        </p:txBody>
      </p:sp>
      <p:pic>
        <p:nvPicPr>
          <p:cNvPr id="1026" name="Picture 2" descr="Protecting C++ Source Code - Stop Source Code Theft : Stop Source Code Theft">
            <a:extLst>
              <a:ext uri="{FF2B5EF4-FFF2-40B4-BE49-F238E27FC236}">
                <a16:creationId xmlns:a16="http://schemas.microsoft.com/office/drawing/2014/main" id="{32E59547-F53C-4598-B07C-CB10DD4B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799" y="0"/>
            <a:ext cx="9144001" cy="46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B304D-E4C2-4889-A866-1E78AC5A0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737360" cy="6635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0C1462C-D640-45B3-901B-F425AA5C3674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a C++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C++ Primer (02)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434133" y="5288005"/>
            <a:ext cx="751348" cy="435428"/>
          </a:xfrm>
          <a:custGeom>
            <a:avLst/>
            <a:gdLst>
              <a:gd name="connsiteX0" fmla="*/ 0 w 751348"/>
              <a:gd name="connsiteY0" fmla="*/ 435428 h 435428"/>
              <a:gd name="connsiteX1" fmla="*/ 661851 w 751348"/>
              <a:gd name="connsiteY1" fmla="*/ 330925 h 435428"/>
              <a:gd name="connsiteX2" fmla="*/ 679268 w 751348"/>
              <a:gd name="connsiteY2" fmla="*/ 87085 h 435428"/>
              <a:gd name="connsiteX3" fmla="*/ 52251 w 751348"/>
              <a:gd name="connsiteY3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348" h="435428">
                <a:moveTo>
                  <a:pt x="0" y="435428"/>
                </a:moveTo>
                <a:cubicBezTo>
                  <a:pt x="274320" y="412205"/>
                  <a:pt x="548640" y="388982"/>
                  <a:pt x="661851" y="330925"/>
                </a:cubicBezTo>
                <a:cubicBezTo>
                  <a:pt x="775062" y="272868"/>
                  <a:pt x="780868" y="142239"/>
                  <a:pt x="679268" y="87085"/>
                </a:cubicBezTo>
                <a:cubicBezTo>
                  <a:pt x="577668" y="31931"/>
                  <a:pt x="159657" y="14514"/>
                  <a:pt x="52251" y="0"/>
                </a:cubicBezTo>
              </a:path>
            </a:pathLst>
          </a:custGeom>
          <a:noFill/>
          <a:ln w="317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16176" y="5884030"/>
            <a:ext cx="838200" cy="959557"/>
            <a:chOff x="4601776" y="5884029"/>
            <a:chExt cx="838200" cy="9595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6122127"/>
              <a:ext cx="838200" cy="72145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105400" y="5884029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341924" y="4792141"/>
            <a:ext cx="5049899" cy="1186811"/>
            <a:chOff x="1427523" y="4792140"/>
            <a:chExt cx="5049899" cy="1186811"/>
          </a:xfrm>
        </p:grpSpPr>
        <p:grpSp>
          <p:nvGrpSpPr>
            <p:cNvPr id="10" name="Group 9"/>
            <p:cNvGrpSpPr/>
            <p:nvPr/>
          </p:nvGrpSpPr>
          <p:grpSpPr>
            <a:xfrm>
              <a:off x="1427523" y="4792171"/>
              <a:ext cx="4211277" cy="1186780"/>
              <a:chOff x="1427523" y="4792171"/>
              <a:chExt cx="4211277" cy="1186780"/>
            </a:xfrm>
          </p:grpSpPr>
          <p:grpSp>
            <p:nvGrpSpPr>
              <p:cNvPr id="26" name="Group 40"/>
              <p:cNvGrpSpPr>
                <a:grpSpLocks/>
              </p:cNvGrpSpPr>
              <p:nvPr/>
            </p:nvGrpSpPr>
            <p:grpSpPr bwMode="auto">
              <a:xfrm>
                <a:off x="1427523" y="5489235"/>
                <a:ext cx="2994025" cy="457200"/>
                <a:chOff x="463" y="3350"/>
                <a:chExt cx="1886" cy="288"/>
              </a:xfrm>
            </p:grpSpPr>
            <p:sp>
              <p:nvSpPr>
                <p:cNvPr id="35" name="AutoShape 41"/>
                <p:cNvSpPr>
                  <a:spLocks noChangeArrowheads="1"/>
                </p:cNvSpPr>
                <p:nvPr/>
              </p:nvSpPr>
              <p:spPr bwMode="auto">
                <a:xfrm>
                  <a:off x="1940" y="3356"/>
                  <a:ext cx="409" cy="27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80 w 21600"/>
                    <a:gd name="T13" fmla="*/ 5439 h 21600"/>
                    <a:gd name="T14" fmla="*/ 18907 w 21600"/>
                    <a:gd name="T15" fmla="*/ 1623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63" y="3350"/>
                  <a:ext cx="144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 b="1">
                      <a:solidFill>
                        <a:srgbClr val="67AFBD"/>
                      </a:solidFill>
                      <a:cs typeface="Arial" charset="0"/>
                    </a:rPr>
                    <a:t>Machine Code</a:t>
                  </a:r>
                </a:p>
              </p:txBody>
            </p:sp>
          </p:grpSp>
          <p:cxnSp>
            <p:nvCxnSpPr>
              <p:cNvPr id="27" name="Straight Arrow Connector 26"/>
              <p:cNvCxnSpPr/>
              <p:nvPr/>
            </p:nvCxnSpPr>
            <p:spPr>
              <a:xfrm>
                <a:off x="5101501" y="4792171"/>
                <a:ext cx="0" cy="28817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101501" y="5181569"/>
                <a:ext cx="0" cy="28817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4571999" y="5456721"/>
                <a:ext cx="1066801" cy="522230"/>
                <a:chOff x="1662523" y="1142999"/>
                <a:chExt cx="1066801" cy="522230"/>
              </a:xfrm>
            </p:grpSpPr>
            <p:sp>
              <p:nvSpPr>
                <p:cNvPr id="33" name="Can 32"/>
                <p:cNvSpPr/>
                <p:nvPr/>
              </p:nvSpPr>
              <p:spPr>
                <a:xfrm>
                  <a:off x="1752599" y="1142999"/>
                  <a:ext cx="876301" cy="522229"/>
                </a:xfrm>
                <a:prstGeom prst="can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662523" y="1265119"/>
                  <a:ext cx="10668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Object File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  <a:cs typeface="Arial" charset="0"/>
                    </a:rPr>
                    <a:t>Executable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571999" y="5067322"/>
                <a:ext cx="1066801" cy="246222"/>
                <a:chOff x="5361751" y="457199"/>
                <a:chExt cx="1066801" cy="246222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5410200" y="457199"/>
                  <a:ext cx="952500" cy="24622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361751" y="457200"/>
                  <a:ext cx="10668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prstClr val="white">
                          <a:lumMod val="95000"/>
                        </a:prstClr>
                      </a:solidFill>
                      <a:latin typeface="Arial" charset="0"/>
                      <a:cs typeface="Arial" charset="0"/>
                    </a:rPr>
                    <a:t>Linker</a:t>
                  </a:r>
                </a:p>
              </p:txBody>
            </p: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6463577" y="4817095"/>
              <a:ext cx="2503" cy="38524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571816" y="5197692"/>
              <a:ext cx="905184" cy="26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1438409" y="5489204"/>
              <a:ext cx="2994025" cy="457200"/>
              <a:chOff x="463" y="3350"/>
              <a:chExt cx="1886" cy="288"/>
            </a:xfrm>
          </p:grpSpPr>
          <p:sp>
            <p:nvSpPr>
              <p:cNvPr id="24" name="AutoShape 41"/>
              <p:cNvSpPr>
                <a:spLocks noChangeArrowheads="1"/>
              </p:cNvSpPr>
              <p:nvPr/>
            </p:nvSpPr>
            <p:spPr bwMode="auto">
              <a:xfrm>
                <a:off x="1940" y="3356"/>
                <a:ext cx="409" cy="2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9 h 21600"/>
                  <a:gd name="T14" fmla="*/ 18907 w 21600"/>
                  <a:gd name="T15" fmla="*/ 16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Text Box 42"/>
              <p:cNvSpPr txBox="1">
                <a:spLocks noChangeArrowheads="1"/>
              </p:cNvSpPr>
              <p:nvPr/>
            </p:nvSpPr>
            <p:spPr bwMode="auto">
              <a:xfrm>
                <a:off x="463" y="3350"/>
                <a:ext cx="14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67AFBD"/>
                    </a:solidFill>
                    <a:cs typeface="Arial" charset="0"/>
                  </a:rPr>
                  <a:t>Machine Code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5112387" y="4792140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112387" y="5181538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4582885" y="5456690"/>
              <a:ext cx="1066801" cy="522230"/>
              <a:chOff x="1662523" y="1142999"/>
              <a:chExt cx="1066801" cy="522230"/>
            </a:xfrm>
          </p:grpSpPr>
          <p:sp>
            <p:nvSpPr>
              <p:cNvPr id="22" name="Can 21"/>
              <p:cNvSpPr/>
              <p:nvPr/>
            </p:nvSpPr>
            <p:spPr>
              <a:xfrm>
                <a:off x="1752599" y="1142999"/>
                <a:ext cx="876301" cy="522229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62523" y="1265119"/>
                <a:ext cx="1066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Object File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Executable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582885" y="5067291"/>
              <a:ext cx="1066801" cy="246222"/>
              <a:chOff x="5361751" y="457199"/>
              <a:chExt cx="1066801" cy="24622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410200" y="457199"/>
                <a:ext cx="952500" cy="2462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61751" y="457200"/>
                <a:ext cx="1066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>
                        <a:lumMod val="95000"/>
                      </a:prstClr>
                    </a:solidFill>
                    <a:latin typeface="Arial" charset="0"/>
                    <a:cs typeface="Arial" charset="0"/>
                  </a:rPr>
                  <a:t>Linker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6463999" y="4816736"/>
              <a:ext cx="2503" cy="38524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572238" y="5197333"/>
              <a:ext cx="905184" cy="26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341924" y="3871874"/>
            <a:ext cx="4211277" cy="1080058"/>
            <a:chOff x="1427523" y="3871874"/>
            <a:chExt cx="4211277" cy="1080058"/>
          </a:xfrm>
        </p:grpSpPr>
        <p:grpSp>
          <p:nvGrpSpPr>
            <p:cNvPr id="38" name="Group 32"/>
            <p:cNvGrpSpPr>
              <a:grpSpLocks/>
            </p:cNvGrpSpPr>
            <p:nvPr/>
          </p:nvGrpSpPr>
          <p:grpSpPr bwMode="auto">
            <a:xfrm>
              <a:off x="1427523" y="4494732"/>
              <a:ext cx="2994025" cy="457200"/>
              <a:chOff x="463" y="3350"/>
              <a:chExt cx="1886" cy="288"/>
            </a:xfrm>
          </p:grpSpPr>
          <p:sp>
            <p:nvSpPr>
              <p:cNvPr id="47" name="AutoShape 30"/>
              <p:cNvSpPr>
                <a:spLocks noChangeArrowheads="1"/>
              </p:cNvSpPr>
              <p:nvPr/>
            </p:nvSpPr>
            <p:spPr bwMode="auto">
              <a:xfrm>
                <a:off x="1940" y="3356"/>
                <a:ext cx="409" cy="2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9 h 21600"/>
                  <a:gd name="T14" fmla="*/ 18907 w 21600"/>
                  <a:gd name="T15" fmla="*/ 16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463" y="3350"/>
                <a:ext cx="14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67AFBD"/>
                    </a:solidFill>
                    <a:cs typeface="Arial" charset="0"/>
                  </a:rPr>
                  <a:t>Object Code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5101501" y="3871874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101501" y="4267993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571999" y="4543145"/>
              <a:ext cx="1066801" cy="381000"/>
              <a:chOff x="1662523" y="1143000"/>
              <a:chExt cx="1066801" cy="381000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1752599" y="1143000"/>
                <a:ext cx="876301" cy="381000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62523" y="1265119"/>
                <a:ext cx="1066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Object Files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571999" y="4153746"/>
              <a:ext cx="1066801" cy="246222"/>
              <a:chOff x="5361751" y="457199"/>
              <a:chExt cx="1066801" cy="246222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5410200" y="457199"/>
                <a:ext cx="952500" cy="2462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61751" y="457200"/>
                <a:ext cx="1066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>
                        <a:lumMod val="95000"/>
                      </a:prstClr>
                    </a:solidFill>
                    <a:latin typeface="Arial" charset="0"/>
                    <a:cs typeface="Arial" charset="0"/>
                  </a:rPr>
                  <a:t>Assembler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8AAED3-21B9-4245-A32C-E4144C51BE6F}"/>
              </a:ext>
            </a:extLst>
          </p:cNvPr>
          <p:cNvGrpSpPr/>
          <p:nvPr/>
        </p:nvGrpSpPr>
        <p:grpSpPr>
          <a:xfrm>
            <a:off x="1956162" y="2693547"/>
            <a:ext cx="4597039" cy="1317022"/>
            <a:chOff x="1041761" y="2693547"/>
            <a:chExt cx="4597039" cy="1317022"/>
          </a:xfrm>
        </p:grpSpPr>
        <p:grpSp>
          <p:nvGrpSpPr>
            <p:cNvPr id="52" name="Group 36"/>
            <p:cNvGrpSpPr>
              <a:grpSpLocks/>
            </p:cNvGrpSpPr>
            <p:nvPr/>
          </p:nvGrpSpPr>
          <p:grpSpPr bwMode="auto">
            <a:xfrm>
              <a:off x="1041761" y="3542158"/>
              <a:ext cx="3379787" cy="457200"/>
              <a:chOff x="221" y="2071"/>
              <a:chExt cx="2129" cy="288"/>
            </a:xfrm>
          </p:grpSpPr>
          <p:sp>
            <p:nvSpPr>
              <p:cNvPr id="68" name="AutoShape 34"/>
              <p:cNvSpPr>
                <a:spLocks noChangeArrowheads="1"/>
              </p:cNvSpPr>
              <p:nvPr/>
            </p:nvSpPr>
            <p:spPr bwMode="auto">
              <a:xfrm>
                <a:off x="1941" y="2077"/>
                <a:ext cx="409" cy="2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9 h 21600"/>
                  <a:gd name="T14" fmla="*/ 18907 w 21600"/>
                  <a:gd name="T15" fmla="*/ 16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221" y="2071"/>
                <a:ext cx="16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67AFBD"/>
                    </a:solidFill>
                    <a:cs typeface="Arial" charset="0"/>
                  </a:rPr>
                  <a:t>Assembler Code</a:t>
                </a: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5101501" y="2693547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01501" y="3215916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4571999" y="3497124"/>
              <a:ext cx="1066801" cy="513445"/>
              <a:chOff x="1650411" y="1142999"/>
              <a:chExt cx="1066801" cy="513445"/>
            </a:xfrm>
          </p:grpSpPr>
          <p:sp>
            <p:nvSpPr>
              <p:cNvPr id="66" name="Can 65"/>
              <p:cNvSpPr/>
              <p:nvPr/>
            </p:nvSpPr>
            <p:spPr>
              <a:xfrm>
                <a:off x="1752599" y="1142999"/>
                <a:ext cx="876301" cy="491723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650411" y="1256334"/>
                <a:ext cx="1066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Assembly Code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571999" y="2953836"/>
              <a:ext cx="1066801" cy="400111"/>
              <a:chOff x="5361751" y="429391"/>
              <a:chExt cx="1066801" cy="400111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5410200" y="457200"/>
                <a:ext cx="952500" cy="3723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61751" y="429391"/>
                <a:ext cx="1066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>
                        <a:lumMod val="95000"/>
                      </a:prstClr>
                    </a:solidFill>
                    <a:latin typeface="Arial" charset="0"/>
                    <a:cs typeface="Arial" charset="0"/>
                  </a:rPr>
                  <a:t>Code Generator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6847080" y="4004984"/>
            <a:ext cx="1068196" cy="932180"/>
            <a:chOff x="5932680" y="4004984"/>
            <a:chExt cx="1068196" cy="932180"/>
          </a:xfrm>
        </p:grpSpPr>
        <p:grpSp>
          <p:nvGrpSpPr>
            <p:cNvPr id="78" name="Group 77"/>
            <p:cNvGrpSpPr/>
            <p:nvPr/>
          </p:nvGrpSpPr>
          <p:grpSpPr>
            <a:xfrm>
              <a:off x="5934075" y="4556164"/>
              <a:ext cx="1066801" cy="381000"/>
              <a:chOff x="1662523" y="1143000"/>
              <a:chExt cx="1066801" cy="381000"/>
            </a:xfrm>
          </p:grpSpPr>
          <p:sp>
            <p:nvSpPr>
              <p:cNvPr id="83" name="Can 82"/>
              <p:cNvSpPr/>
              <p:nvPr/>
            </p:nvSpPr>
            <p:spPr>
              <a:xfrm>
                <a:off x="1752599" y="1143000"/>
                <a:ext cx="876301" cy="381000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662523" y="1265119"/>
                <a:ext cx="1066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Object Files</a:t>
                </a:r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>
              <a:off x="6462182" y="4267064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5932680" y="4004984"/>
              <a:ext cx="1066801" cy="400111"/>
              <a:chOff x="5361751" y="429391"/>
              <a:chExt cx="1066801" cy="400111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5410200" y="457200"/>
                <a:ext cx="952500" cy="3723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361751" y="429391"/>
                <a:ext cx="1066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>
                        <a:lumMod val="95000"/>
                      </a:prstClr>
                    </a:solidFill>
                    <a:latin typeface="Arial" charset="0"/>
                    <a:cs typeface="Arial" charset="0"/>
                  </a:rPr>
                  <a:t>Library-build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>
                        <a:lumMod val="95000"/>
                      </a:prstClr>
                    </a:solidFill>
                    <a:latin typeface="Arial" charset="0"/>
                    <a:cs typeface="Arial" charset="0"/>
                  </a:rPr>
                  <a:t>Process</a:t>
                </a:r>
              </a:p>
            </p:txBody>
          </p:sp>
        </p:grp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48" y="1329812"/>
            <a:ext cx="845212" cy="1357057"/>
          </a:xfrm>
          <a:prstGeom prst="rect">
            <a:avLst/>
          </a:prstGeom>
        </p:spPr>
      </p:pic>
      <p:pic>
        <p:nvPicPr>
          <p:cNvPr id="86" name="Picture 3" descr="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13" y="5585955"/>
            <a:ext cx="1107900" cy="10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ight Arrow 86"/>
          <p:cNvSpPr/>
          <p:nvPr/>
        </p:nvSpPr>
        <p:spPr>
          <a:xfrm rot="5400000">
            <a:off x="7682345" y="4046936"/>
            <a:ext cx="2871281" cy="374650"/>
          </a:xfrm>
          <a:prstGeom prst="rightArrow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0883E9-BFD3-455F-A87E-994643D5D560}"/>
              </a:ext>
            </a:extLst>
          </p:cNvPr>
          <p:cNvGrpSpPr/>
          <p:nvPr/>
        </p:nvGrpSpPr>
        <p:grpSpPr>
          <a:xfrm>
            <a:off x="5486400" y="1611519"/>
            <a:ext cx="1066801" cy="1187103"/>
            <a:chOff x="4571999" y="1611518"/>
            <a:chExt cx="1066801" cy="118710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5101501" y="1611518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101501" y="2018887"/>
              <a:ext cx="0" cy="2881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4571999" y="2285176"/>
              <a:ext cx="1066801" cy="513445"/>
              <a:chOff x="1650411" y="1142999"/>
              <a:chExt cx="1066801" cy="513445"/>
            </a:xfrm>
          </p:grpSpPr>
          <p:sp>
            <p:nvSpPr>
              <p:cNvPr id="64" name="Can 63"/>
              <p:cNvSpPr/>
              <p:nvPr/>
            </p:nvSpPr>
            <p:spPr>
              <a:xfrm>
                <a:off x="1752599" y="1142999"/>
                <a:ext cx="876301" cy="491723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650411" y="1256334"/>
                <a:ext cx="1066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Translation Units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571999" y="1895777"/>
              <a:ext cx="1066801" cy="246222"/>
              <a:chOff x="5361751" y="457199"/>
              <a:chExt cx="1066801" cy="24622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5410200" y="457199"/>
                <a:ext cx="952500" cy="24622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361751" y="457200"/>
                <a:ext cx="1066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>
                        <a:lumMod val="95000"/>
                      </a:prstClr>
                    </a:solidFill>
                    <a:latin typeface="Arial" charset="0"/>
                    <a:cs typeface="Arial" charset="0"/>
                  </a:rPr>
                  <a:t>Preprocessor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956162" y="1371600"/>
            <a:ext cx="4597039" cy="468518"/>
            <a:chOff x="1041761" y="1371600"/>
            <a:chExt cx="4597039" cy="468518"/>
          </a:xfrm>
        </p:grpSpPr>
        <p:grpSp>
          <p:nvGrpSpPr>
            <p:cNvPr id="71" name="Group 37"/>
            <p:cNvGrpSpPr>
              <a:grpSpLocks/>
            </p:cNvGrpSpPr>
            <p:nvPr/>
          </p:nvGrpSpPr>
          <p:grpSpPr bwMode="auto">
            <a:xfrm>
              <a:off x="1041761" y="1382918"/>
              <a:ext cx="3379787" cy="457200"/>
              <a:chOff x="221" y="2071"/>
              <a:chExt cx="2129" cy="288"/>
            </a:xfrm>
          </p:grpSpPr>
          <p:sp>
            <p:nvSpPr>
              <p:cNvPr id="75" name="AutoShape 38"/>
              <p:cNvSpPr>
                <a:spLocks noChangeArrowheads="1"/>
              </p:cNvSpPr>
              <p:nvPr/>
            </p:nvSpPr>
            <p:spPr bwMode="auto">
              <a:xfrm>
                <a:off x="1941" y="2077"/>
                <a:ext cx="409" cy="2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0 w 21600"/>
                  <a:gd name="T13" fmla="*/ 5439 h 21600"/>
                  <a:gd name="T14" fmla="*/ 18907 w 21600"/>
                  <a:gd name="T15" fmla="*/ 16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Text Box 39"/>
              <p:cNvSpPr txBox="1">
                <a:spLocks noChangeArrowheads="1"/>
              </p:cNvSpPr>
              <p:nvPr/>
            </p:nvSpPr>
            <p:spPr bwMode="auto">
              <a:xfrm>
                <a:off x="221" y="2071"/>
                <a:ext cx="16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67AFBD"/>
                    </a:solidFill>
                    <a:cs typeface="Arial" charset="0"/>
                  </a:rPr>
                  <a:t>C/C++ Code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571999" y="1371600"/>
              <a:ext cx="1066801" cy="381000"/>
              <a:chOff x="1662523" y="1143000"/>
              <a:chExt cx="1066801" cy="381000"/>
            </a:xfrm>
          </p:grpSpPr>
          <p:sp>
            <p:nvSpPr>
              <p:cNvPr id="73" name="Can 72"/>
              <p:cNvSpPr/>
              <p:nvPr/>
            </p:nvSpPr>
            <p:spPr>
              <a:xfrm>
                <a:off x="1752599" y="1143000"/>
                <a:ext cx="876301" cy="381000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662523" y="1265119"/>
                <a:ext cx="1066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Source Files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4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C5420-3ECF-44CB-B112-8701D078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Compilers vs Interpreters</a:t>
            </a:r>
            <a:endParaRPr lang="en-US" dirty="0"/>
          </a:p>
        </p:txBody>
      </p:sp>
      <p:pic>
        <p:nvPicPr>
          <p:cNvPr id="14342" name="Picture 3" descr="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61" y="1911351"/>
            <a:ext cx="148431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503344" y="2299172"/>
            <a:ext cx="10098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temp = 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= b;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 = temp;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499713" y="3424239"/>
            <a:ext cx="1073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High-level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statements</a:t>
            </a:r>
            <a:endParaRPr lang="en-US" sz="1600" b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358" name="Oval 25"/>
          <p:cNvSpPr>
            <a:spLocks noChangeArrowheads="1"/>
          </p:cNvSpPr>
          <p:nvPr/>
        </p:nvSpPr>
        <p:spPr bwMode="auto">
          <a:xfrm>
            <a:off x="843417" y="5741989"/>
            <a:ext cx="231775" cy="625475"/>
          </a:xfrm>
          <a:prstGeom prst="ellipse">
            <a:avLst/>
          </a:prstGeom>
          <a:solidFill>
            <a:srgbClr val="33CCFF"/>
          </a:solidFill>
          <a:ln w="143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59" name="Rectangle 26"/>
          <p:cNvSpPr>
            <a:spLocks noChangeArrowheads="1"/>
          </p:cNvSpPr>
          <p:nvPr/>
        </p:nvSpPr>
        <p:spPr bwMode="auto">
          <a:xfrm>
            <a:off x="1167267" y="5981701"/>
            <a:ext cx="1247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= Executable</a:t>
            </a:r>
            <a:endParaRPr lang="en-US" sz="1600" b="1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>
            <a:off x="3611563" y="6115050"/>
            <a:ext cx="4699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61" name="Rectangle 28"/>
          <p:cNvSpPr>
            <a:spLocks noChangeArrowheads="1"/>
          </p:cNvSpPr>
          <p:nvPr/>
        </p:nvSpPr>
        <p:spPr bwMode="auto">
          <a:xfrm>
            <a:off x="4154488" y="5975351"/>
            <a:ext cx="11237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= Data Path</a:t>
            </a:r>
            <a:endParaRPr lang="en-US" sz="1600" b="1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362" name="AutoShape 29"/>
          <p:cNvSpPr>
            <a:spLocks noChangeArrowheads="1"/>
          </p:cNvSpPr>
          <p:nvPr/>
        </p:nvSpPr>
        <p:spPr bwMode="auto">
          <a:xfrm>
            <a:off x="8554526" y="2409826"/>
            <a:ext cx="431636" cy="555625"/>
          </a:xfrm>
          <a:custGeom>
            <a:avLst/>
            <a:gdLst>
              <a:gd name="T0" fmla="*/ 843114316 w 21600"/>
              <a:gd name="T1" fmla="*/ 0 h 21600"/>
              <a:gd name="T2" fmla="*/ 0 w 21600"/>
              <a:gd name="T3" fmla="*/ 183826705 h 21600"/>
              <a:gd name="T4" fmla="*/ 843114316 w 21600"/>
              <a:gd name="T5" fmla="*/ 367652767 h 21600"/>
              <a:gd name="T6" fmla="*/ 1124151463 w 21600"/>
              <a:gd name="T7" fmla="*/ 18382670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365" name="Picture 19" descr="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750" y="4151313"/>
            <a:ext cx="14843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Rectangle 20"/>
          <p:cNvSpPr>
            <a:spLocks noChangeArrowheads="1"/>
          </p:cNvSpPr>
          <p:nvPr/>
        </p:nvSpPr>
        <p:spPr bwMode="auto">
          <a:xfrm>
            <a:off x="504932" y="4526777"/>
            <a:ext cx="8976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temp =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=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 = temp</a:t>
            </a:r>
            <a:endParaRPr lang="en-US" sz="1600" b="1" dirty="0">
              <a:solidFill>
                <a:prstClr val="black"/>
              </a:solidFill>
              <a:latin typeface="Consolas" panose="020B0609020204030204" pitchFamily="49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1977" y="4360864"/>
            <a:ext cx="6407601" cy="542925"/>
            <a:chOff x="950908" y="4360863"/>
            <a:chExt cx="5486400" cy="542925"/>
          </a:xfrm>
        </p:grpSpPr>
        <p:sp>
          <p:nvSpPr>
            <p:cNvPr id="14367" name="Rectangle 21"/>
            <p:cNvSpPr>
              <a:spLocks noChangeArrowheads="1"/>
            </p:cNvSpPr>
            <p:nvPr/>
          </p:nvSpPr>
          <p:spPr bwMode="auto">
            <a:xfrm>
              <a:off x="3563938" y="4360863"/>
              <a:ext cx="68738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code</a:t>
              </a:r>
              <a:endParaRPr lang="en-US" sz="1600" b="1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369" name="Line 23"/>
            <p:cNvSpPr>
              <a:spLocks noChangeShapeType="1"/>
            </p:cNvSpPr>
            <p:nvPr/>
          </p:nvSpPr>
          <p:spPr bwMode="auto">
            <a:xfrm flipV="1">
              <a:off x="950908" y="4903788"/>
              <a:ext cx="548640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371" name="AutoShape 30"/>
          <p:cNvSpPr>
            <a:spLocks noChangeArrowheads="1"/>
          </p:cNvSpPr>
          <p:nvPr/>
        </p:nvSpPr>
        <p:spPr bwMode="auto">
          <a:xfrm>
            <a:off x="8554526" y="4651376"/>
            <a:ext cx="431636" cy="555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59 w 21600"/>
              <a:gd name="T13" fmla="*/ 5431 h 21600"/>
              <a:gd name="T14" fmla="*/ 18921 w 21600"/>
              <a:gd name="T15" fmla="*/ 162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C++ Primer (02)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21977" y="1962149"/>
            <a:ext cx="1035935" cy="1438275"/>
            <a:chOff x="1219200" y="1962148"/>
            <a:chExt cx="888835" cy="1438275"/>
          </a:xfrm>
        </p:grpSpPr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>
              <a:off x="1219200" y="2668588"/>
              <a:ext cx="45720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olid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80997" y="1962148"/>
              <a:ext cx="427038" cy="143827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/>
                </a:rPr>
                <a:t>Compiler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1567" y="1962149"/>
            <a:ext cx="1880058" cy="1709501"/>
            <a:chOff x="2152628" y="1962148"/>
            <a:chExt cx="1613095" cy="1709501"/>
          </a:xfrm>
        </p:grpSpPr>
        <p:sp>
          <p:nvSpPr>
            <p:cNvPr id="14348" name="Rectangle 9"/>
            <p:cNvSpPr>
              <a:spLocks noChangeArrowheads="1"/>
            </p:cNvSpPr>
            <p:nvPr/>
          </p:nvSpPr>
          <p:spPr bwMode="auto">
            <a:xfrm>
              <a:off x="2247904" y="2809875"/>
              <a:ext cx="102111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MOV   0x01(SP),R14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MOV   SP,R15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INCD  R15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ADD   R15,R14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MOV   @R14,0x00(SP)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MOV   0x01(SP),R14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INC    R14</a:t>
              </a:r>
            </a:p>
          </p:txBody>
        </p:sp>
        <p:sp>
          <p:nvSpPr>
            <p:cNvPr id="14349" name="Rectangle 10"/>
            <p:cNvSpPr>
              <a:spLocks noChangeArrowheads="1"/>
            </p:cNvSpPr>
            <p:nvPr/>
          </p:nvSpPr>
          <p:spPr bwMode="auto">
            <a:xfrm>
              <a:off x="2233623" y="2247900"/>
              <a:ext cx="958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Assembly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356" name="Line 17"/>
            <p:cNvSpPr>
              <a:spLocks noChangeShapeType="1"/>
            </p:cNvSpPr>
            <p:nvPr/>
          </p:nvSpPr>
          <p:spPr bwMode="auto">
            <a:xfrm flipV="1">
              <a:off x="2152628" y="2673351"/>
              <a:ext cx="118872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338685" y="1962148"/>
              <a:ext cx="427038" cy="143827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/>
                </a:rPr>
                <a:t>Assembler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85417" y="1962149"/>
            <a:ext cx="1880445" cy="1708153"/>
            <a:chOff x="3809984" y="1962148"/>
            <a:chExt cx="1613427" cy="1708153"/>
          </a:xfrm>
        </p:grpSpPr>
        <p:sp>
          <p:nvSpPr>
            <p:cNvPr id="14352" name="Rectangle 13"/>
            <p:cNvSpPr>
              <a:spLocks noChangeArrowheads="1"/>
            </p:cNvSpPr>
            <p:nvPr/>
          </p:nvSpPr>
          <p:spPr bwMode="auto">
            <a:xfrm>
              <a:off x="4022725" y="2814638"/>
              <a:ext cx="479425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415E 0001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410F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532F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5F0E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4EE1 0000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415E 0001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531E</a:t>
              </a:r>
            </a:p>
          </p:txBody>
        </p:sp>
        <p:sp>
          <p:nvSpPr>
            <p:cNvPr id="14353" name="Rectangle 14"/>
            <p:cNvSpPr>
              <a:spLocks noChangeArrowheads="1"/>
            </p:cNvSpPr>
            <p:nvPr/>
          </p:nvSpPr>
          <p:spPr bwMode="auto">
            <a:xfrm>
              <a:off x="4014787" y="2125663"/>
              <a:ext cx="63341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Object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code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11651752-821D-4132-8EA8-8ABD84B57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9984" y="2676240"/>
              <a:ext cx="118872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996373" y="1962148"/>
              <a:ext cx="427038" cy="143827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/>
                </a:rPr>
                <a:t>Linker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79597" y="1962149"/>
            <a:ext cx="1878607" cy="1489585"/>
            <a:chOff x="5469250" y="1962148"/>
            <a:chExt cx="1611850" cy="1489585"/>
          </a:xfrm>
        </p:grpSpPr>
        <p:sp>
          <p:nvSpPr>
            <p:cNvPr id="14341" name="Line 2"/>
            <p:cNvSpPr>
              <a:spLocks noChangeShapeType="1"/>
            </p:cNvSpPr>
            <p:nvPr/>
          </p:nvSpPr>
          <p:spPr bwMode="auto">
            <a:xfrm flipV="1">
              <a:off x="5469250" y="2676527"/>
              <a:ext cx="118872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4588228F-8AE5-448E-B018-FC71DC4C9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661" y="2836180"/>
              <a:ext cx="4488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01000001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01011110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00000001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01000001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ahoma" pitchFamily="34" charset="0"/>
                  <a:cs typeface="Arial" charset="0"/>
                </a:rPr>
                <a:t>00001111</a:t>
              </a: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3215C67C-615F-422C-8AB9-9EC54371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1" y="2128552"/>
              <a:ext cx="82073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Machine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code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654062" y="1962148"/>
              <a:ext cx="427038" cy="143827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/>
                </a:rPr>
                <a:t>Application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8031166" y="4184651"/>
            <a:ext cx="427038" cy="1438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Interpreter</a:t>
            </a:r>
          </a:p>
        </p:txBody>
      </p:sp>
    </p:spTree>
    <p:extLst>
      <p:ext uri="{BB962C8B-B14F-4D97-AF65-F5344CB8AC3E}">
        <p14:creationId xmlns:p14="http://schemas.microsoft.com/office/powerpoint/2010/main" val="39635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 animBg="1"/>
      <p:bldP spid="1437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Memory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0CEE95-7A8A-4480-B1AE-D93DDAB7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4" y="152808"/>
            <a:ext cx="5303873" cy="41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1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FEA6959-D816-4212-9F1E-8C4F348F4A88}"/>
              </a:ext>
            </a:extLst>
          </p:cNvPr>
          <p:cNvGrpSpPr/>
          <p:nvPr/>
        </p:nvGrpSpPr>
        <p:grpSpPr>
          <a:xfrm>
            <a:off x="7554686" y="1447801"/>
            <a:ext cx="1981200" cy="5122089"/>
            <a:chOff x="5867400" y="1447800"/>
            <a:chExt cx="1981200" cy="51220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6132BE-C732-4DE2-B242-76CC991B1D75}"/>
                </a:ext>
              </a:extLst>
            </p:cNvPr>
            <p:cNvSpPr/>
            <p:nvPr/>
          </p:nvSpPr>
          <p:spPr>
            <a:xfrm>
              <a:off x="5867400" y="1447800"/>
              <a:ext cx="1981200" cy="5122089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FC9CA4-5E52-454E-82B8-4B594DF70CCE}"/>
                </a:ext>
              </a:extLst>
            </p:cNvPr>
            <p:cNvSpPr txBox="1"/>
            <p:nvPr/>
          </p:nvSpPr>
          <p:spPr>
            <a:xfrm>
              <a:off x="6172200" y="60792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Low</a:t>
              </a:r>
            </a:p>
            <a:p>
              <a:pPr algn="ctr"/>
              <a:r>
                <a:rPr lang="en-US" sz="1200" b="1" dirty="0"/>
                <a:t>Address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409770-5303-4191-8C5B-97C223BE714C}"/>
                </a:ext>
              </a:extLst>
            </p:cNvPr>
            <p:cNvSpPr txBox="1"/>
            <p:nvPr/>
          </p:nvSpPr>
          <p:spPr>
            <a:xfrm>
              <a:off x="6172200" y="1519146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High</a:t>
              </a:r>
            </a:p>
            <a:p>
              <a:pPr algn="ctr"/>
              <a:r>
                <a:rPr lang="en-US" sz="1200" b="1" dirty="0"/>
                <a:t>Address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67934E4A-BE48-41AD-AD64-4C3141E5D3FA}"/>
                </a:ext>
              </a:extLst>
            </p:cNvPr>
            <p:cNvSpPr/>
            <p:nvPr/>
          </p:nvSpPr>
          <p:spPr>
            <a:xfrm>
              <a:off x="6667501" y="2052157"/>
              <a:ext cx="342899" cy="39342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Memory Model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1" y="1277644"/>
            <a:ext cx="6074230" cy="5410200"/>
          </a:xfrm>
        </p:spPr>
        <p:txBody>
          <a:bodyPr/>
          <a:lstStyle/>
          <a:p>
            <a:r>
              <a:rPr lang="en-US" sz="2000" dirty="0"/>
              <a:t>The C++ memory model is an abstract machine for which the C++ programming language is defined.</a:t>
            </a:r>
          </a:p>
          <a:p>
            <a:pPr lvl="1"/>
            <a:r>
              <a:rPr lang="en-US" sz="1800" dirty="0"/>
              <a:t>Simplified memory model (closely related to how a real computer memory looks.)</a:t>
            </a:r>
          </a:p>
          <a:p>
            <a:r>
              <a:rPr lang="en-US" sz="2000" dirty="0"/>
              <a:t>Memory is one or more contiguous sequences of bytes.</a:t>
            </a:r>
          </a:p>
          <a:p>
            <a:pPr lvl="1"/>
            <a:r>
              <a:rPr lang="en-US" sz="1800" dirty="0"/>
              <a:t>A byte is a sequence of 8 or more bits and "bit" is a unit of storage large enough to hold one of two values.</a:t>
            </a:r>
          </a:p>
          <a:p>
            <a:pPr lvl="1"/>
            <a:r>
              <a:rPr lang="en-US" sz="1800" dirty="0"/>
              <a:t>Each byte is associated with a unique identifier known as its address.</a:t>
            </a:r>
          </a:p>
          <a:p>
            <a:r>
              <a:rPr lang="en-US" sz="2000" dirty="0"/>
              <a:t>Computer memory is classified as</a:t>
            </a:r>
          </a:p>
          <a:p>
            <a:pPr lvl="1"/>
            <a:r>
              <a:rPr lang="en-US" sz="1800" b="1" dirty="0"/>
              <a:t>Writable or non-writable.</a:t>
            </a:r>
          </a:p>
          <a:p>
            <a:pPr lvl="1"/>
            <a:r>
              <a:rPr lang="en-US" sz="1800" b="1" dirty="0"/>
              <a:t>Executable or non-executable.</a:t>
            </a:r>
          </a:p>
          <a:p>
            <a:pPr lvl="1"/>
            <a:r>
              <a:rPr lang="en-US" sz="1800" b="1" dirty="0"/>
              <a:t>Initialized or uninitialized.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Primer (03)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D8F98E-7E94-443A-97F9-D5D499A22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05800"/>
              </p:ext>
            </p:extLst>
          </p:nvPr>
        </p:nvGraphicFramePr>
        <p:xfrm>
          <a:off x="6868887" y="1447801"/>
          <a:ext cx="3810001" cy="5122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474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High</a:t>
                      </a:r>
                    </a:p>
                    <a:p>
                      <a:pPr algn="ctr"/>
                      <a:r>
                        <a:rPr lang="en-US" sz="800" b="1" dirty="0"/>
                        <a:t>Address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Environment</a:t>
                      </a:r>
                      <a:r>
                        <a:rPr lang="en-US" sz="1000" b="1" baseline="0" dirty="0"/>
                        <a:t> variables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Stack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Managed automatically by compiler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Dynamic Data</a:t>
                      </a:r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(Heap)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malloc</a:t>
                      </a:r>
                      <a:r>
                        <a:rPr lang="en-US" sz="1000" b="1" dirty="0"/>
                        <a:t>/free</a:t>
                      </a:r>
                    </a:p>
                    <a:p>
                      <a:r>
                        <a:rPr lang="en-US" sz="1000" b="1" dirty="0"/>
                        <a:t>new/delete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Static Data</a:t>
                      </a:r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(global variables)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Un-initialized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Initialized Data</a:t>
                      </a:r>
                      <a:endParaRPr lang="en-US" sz="1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(global variables, literals)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Initialized to zero by O.S.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Low</a:t>
                      </a:r>
                    </a:p>
                    <a:p>
                      <a:pPr algn="ctr"/>
                      <a:r>
                        <a:rPr lang="en-US" sz="800" b="1" dirty="0"/>
                        <a:t>Address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Program</a:t>
                      </a:r>
                      <a:r>
                        <a:rPr lang="en-US" sz="1600" b="1" baseline="0" dirty="0"/>
                        <a:t> Code</a:t>
                      </a:r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Read from program file by O.S.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00122F7-F72B-4570-AE92-799847A1F2A2}"/>
              </a:ext>
            </a:extLst>
          </p:cNvPr>
          <p:cNvSpPr/>
          <p:nvPr/>
        </p:nvSpPr>
        <p:spPr>
          <a:xfrm>
            <a:off x="4191000" y="1598474"/>
            <a:ext cx="2590800" cy="914400"/>
          </a:xfrm>
          <a:prstGeom prst="wedgeRoundRectCallout">
            <a:avLst>
              <a:gd name="adj1" fmla="val 78696"/>
              <a:gd name="adj2" fmla="val 40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Managed automatically by compiler</a:t>
            </a:r>
          </a:p>
          <a:p>
            <a:pPr algn="ctr"/>
            <a:r>
              <a:rPr lang="en-US" sz="1400" b="1" dirty="0"/>
              <a:t>(writable, non-executable)</a:t>
            </a:r>
          </a:p>
        </p:txBody>
      </p:sp>
      <p:sp>
        <p:nvSpPr>
          <p:cNvPr id="13" name="Rounded Rectangular Callout 13">
            <a:extLst>
              <a:ext uri="{FF2B5EF4-FFF2-40B4-BE49-F238E27FC236}">
                <a16:creationId xmlns:a16="http://schemas.microsoft.com/office/drawing/2014/main" id="{A754CA4C-D38F-4536-AF38-586DBA65440E}"/>
              </a:ext>
            </a:extLst>
          </p:cNvPr>
          <p:cNvSpPr/>
          <p:nvPr/>
        </p:nvSpPr>
        <p:spPr>
          <a:xfrm>
            <a:off x="4191000" y="3655874"/>
            <a:ext cx="2590800" cy="630088"/>
          </a:xfrm>
          <a:prstGeom prst="wedgeRoundRectCallout">
            <a:avLst>
              <a:gd name="adj1" fmla="val 78696"/>
              <a:gd name="adj2" fmla="val 40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Managed by programmer</a:t>
            </a:r>
          </a:p>
          <a:p>
            <a:pPr algn="ctr"/>
            <a:r>
              <a:rPr lang="en-US" sz="1400" b="1" dirty="0"/>
              <a:t>(writable, non-executable)</a:t>
            </a:r>
          </a:p>
        </p:txBody>
      </p:sp>
      <p:sp>
        <p:nvSpPr>
          <p:cNvPr id="14" name="Rounded Rectangular Callout 14">
            <a:extLst>
              <a:ext uri="{FF2B5EF4-FFF2-40B4-BE49-F238E27FC236}">
                <a16:creationId xmlns:a16="http://schemas.microsoft.com/office/drawing/2014/main" id="{B65F5602-27E0-465A-B145-0437592DDE62}"/>
              </a:ext>
            </a:extLst>
          </p:cNvPr>
          <p:cNvSpPr/>
          <p:nvPr/>
        </p:nvSpPr>
        <p:spPr>
          <a:xfrm>
            <a:off x="4209854" y="4388347"/>
            <a:ext cx="2590800" cy="630088"/>
          </a:xfrm>
          <a:prstGeom prst="wedgeRoundRectCallout">
            <a:avLst>
              <a:gd name="adj1" fmla="val 77241"/>
              <a:gd name="adj2" fmla="val -12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Created by programmer</a:t>
            </a:r>
          </a:p>
          <a:p>
            <a:pPr algn="ctr"/>
            <a:r>
              <a:rPr lang="en-US" sz="1400" b="1" dirty="0"/>
              <a:t>(readable, non-executable)</a:t>
            </a:r>
          </a:p>
        </p:txBody>
      </p:sp>
      <p:sp>
        <p:nvSpPr>
          <p:cNvPr id="15" name="Rounded Rectangular Callout 15">
            <a:extLst>
              <a:ext uri="{FF2B5EF4-FFF2-40B4-BE49-F238E27FC236}">
                <a16:creationId xmlns:a16="http://schemas.microsoft.com/office/drawing/2014/main" id="{26AD19B5-4543-4D92-AD9C-9DCA37CAAB71}"/>
              </a:ext>
            </a:extLst>
          </p:cNvPr>
          <p:cNvSpPr/>
          <p:nvPr/>
        </p:nvSpPr>
        <p:spPr>
          <a:xfrm>
            <a:off x="4209854" y="5120821"/>
            <a:ext cx="2590800" cy="794867"/>
          </a:xfrm>
          <a:prstGeom prst="wedgeRoundRectCallout">
            <a:avLst>
              <a:gd name="adj1" fmla="val 79084"/>
              <a:gd name="adj2" fmla="val -52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Initialized when program starts</a:t>
            </a:r>
          </a:p>
          <a:p>
            <a:pPr algn="ctr"/>
            <a:r>
              <a:rPr lang="en-US" sz="1400" b="1" dirty="0"/>
              <a:t>(readable, non-executable)</a:t>
            </a:r>
          </a:p>
        </p:txBody>
      </p:sp>
      <p:sp>
        <p:nvSpPr>
          <p:cNvPr id="16" name="Rounded Rectangular Callout 18">
            <a:extLst>
              <a:ext uri="{FF2B5EF4-FFF2-40B4-BE49-F238E27FC236}">
                <a16:creationId xmlns:a16="http://schemas.microsoft.com/office/drawing/2014/main" id="{B6E7FC30-F325-4554-B2B0-EACABC51D3F1}"/>
              </a:ext>
            </a:extLst>
          </p:cNvPr>
          <p:cNvSpPr/>
          <p:nvPr/>
        </p:nvSpPr>
        <p:spPr>
          <a:xfrm>
            <a:off x="4191000" y="6018073"/>
            <a:ext cx="2590800" cy="609600"/>
          </a:xfrm>
          <a:prstGeom prst="wedgeRoundRectCallout">
            <a:avLst>
              <a:gd name="adj1" fmla="val 77969"/>
              <a:gd name="adj2" fmla="val -734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Read from a program file by exec (executable)</a:t>
            </a:r>
          </a:p>
        </p:txBody>
      </p:sp>
      <p:sp>
        <p:nvSpPr>
          <p:cNvPr id="17" name="Rounded Rectangular Callout 18">
            <a:extLst>
              <a:ext uri="{FF2B5EF4-FFF2-40B4-BE49-F238E27FC236}">
                <a16:creationId xmlns:a16="http://schemas.microsoft.com/office/drawing/2014/main" id="{6F7853E6-BD6D-4526-9AF3-618A6878138B}"/>
              </a:ext>
            </a:extLst>
          </p:cNvPr>
          <p:cNvSpPr/>
          <p:nvPr/>
        </p:nvSpPr>
        <p:spPr>
          <a:xfrm>
            <a:off x="4191000" y="2743201"/>
            <a:ext cx="2590800" cy="351473"/>
          </a:xfrm>
          <a:prstGeom prst="wedgeRoundRectCallout">
            <a:avLst>
              <a:gd name="adj1" fmla="val 80597"/>
              <a:gd name="adj2" fmla="val 455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Available Memory</a:t>
            </a:r>
          </a:p>
        </p:txBody>
      </p:sp>
      <p:sp>
        <p:nvSpPr>
          <p:cNvPr id="18" name="Down Arrow 7">
            <a:extLst>
              <a:ext uri="{FF2B5EF4-FFF2-40B4-BE49-F238E27FC236}">
                <a16:creationId xmlns:a16="http://schemas.microsoft.com/office/drawing/2014/main" id="{906AFF2B-DC94-4618-9A8A-24B796744FDC}"/>
              </a:ext>
            </a:extLst>
          </p:cNvPr>
          <p:cNvSpPr/>
          <p:nvPr/>
        </p:nvSpPr>
        <p:spPr>
          <a:xfrm>
            <a:off x="8411030" y="2512875"/>
            <a:ext cx="228600" cy="3437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8">
            <a:extLst>
              <a:ext uri="{FF2B5EF4-FFF2-40B4-BE49-F238E27FC236}">
                <a16:creationId xmlns:a16="http://schemas.microsoft.com/office/drawing/2014/main" id="{142D6FDB-C0A7-40DF-B863-39A35BE3428D}"/>
              </a:ext>
            </a:extLst>
          </p:cNvPr>
          <p:cNvSpPr/>
          <p:nvPr/>
        </p:nvSpPr>
        <p:spPr>
          <a:xfrm flipV="1">
            <a:off x="8411030" y="3247443"/>
            <a:ext cx="228600" cy="3437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2148</Words>
  <Application>Microsoft Office PowerPoint</Application>
  <PresentationFormat>Custom</PresentationFormat>
  <Paragraphs>507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Comic Sans MS</vt:lpstr>
      <vt:lpstr>Consolas</vt:lpstr>
      <vt:lpstr>Courier New</vt:lpstr>
      <vt:lpstr>Tahoma</vt:lpstr>
      <vt:lpstr>Tw Cen MT</vt:lpstr>
      <vt:lpstr>Wingdings</vt:lpstr>
      <vt:lpstr>CS 235 Theme</vt:lpstr>
      <vt:lpstr>PowerPoint Presentation</vt:lpstr>
      <vt:lpstr>Anything Wrong?</vt:lpstr>
      <vt:lpstr>Tip #03: C Header Files</vt:lpstr>
      <vt:lpstr>C++ Variables</vt:lpstr>
      <vt:lpstr>C++ Tool Chain</vt:lpstr>
      <vt:lpstr>Compiling a C++ Program</vt:lpstr>
      <vt:lpstr>Compilers vs Interpreters</vt:lpstr>
      <vt:lpstr>C++ Memory Model</vt:lpstr>
      <vt:lpstr>C++ Memory Model</vt:lpstr>
      <vt:lpstr>C++ Memory Model</vt:lpstr>
      <vt:lpstr>With the help of your neighbor...</vt:lpstr>
      <vt:lpstr>PowerPoint Presentation</vt:lpstr>
      <vt:lpstr>PowerPoint Presentation</vt:lpstr>
      <vt:lpstr>Conditional Compilation</vt:lpstr>
      <vt:lpstr>PowerPoint Presentation</vt:lpstr>
      <vt:lpstr>Control Statements</vt:lpstr>
      <vt:lpstr>Switch</vt:lpstr>
      <vt:lpstr>Conditional Expressions</vt:lpstr>
      <vt:lpstr>Main Function Arguments</vt:lpstr>
      <vt:lpstr>Argc and argv</vt:lpstr>
      <vt:lpstr>Argc and argv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111</cp:revision>
  <dcterms:created xsi:type="dcterms:W3CDTF">2020-07-19T21:27:39Z</dcterms:created>
  <dcterms:modified xsi:type="dcterms:W3CDTF">2023-01-11T18:44:45Z</dcterms:modified>
</cp:coreProperties>
</file>